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2.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rts/chart3.xml" ContentType="application/vnd.openxmlformats-officedocument.drawingml.chart+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4.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rts/chart5.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6.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7.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8.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9.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7"/>
  </p:notesMasterIdLst>
  <p:sldIdLst>
    <p:sldId id="269" r:id="rId2"/>
    <p:sldId id="279" r:id="rId3"/>
    <p:sldId id="278" r:id="rId4"/>
    <p:sldId id="288" r:id="rId5"/>
    <p:sldId id="275" r:id="rId6"/>
    <p:sldId id="289" r:id="rId7"/>
    <p:sldId id="290" r:id="rId8"/>
    <p:sldId id="292" r:id="rId9"/>
    <p:sldId id="293" r:id="rId10"/>
    <p:sldId id="277" r:id="rId11"/>
    <p:sldId id="294" r:id="rId12"/>
    <p:sldId id="391" r:id="rId13"/>
    <p:sldId id="291" r:id="rId14"/>
    <p:sldId id="392" r:id="rId15"/>
    <p:sldId id="393" r:id="rId16"/>
    <p:sldId id="394" r:id="rId17"/>
    <p:sldId id="295" r:id="rId18"/>
    <p:sldId id="296" r:id="rId19"/>
    <p:sldId id="297" r:id="rId20"/>
    <p:sldId id="280" r:id="rId21"/>
    <p:sldId id="273" r:id="rId22"/>
    <p:sldId id="257" r:id="rId23"/>
    <p:sldId id="260" r:id="rId24"/>
    <p:sldId id="261" r:id="rId25"/>
    <p:sldId id="285" r:id="rId26"/>
  </p:sldIdLst>
  <p:sldSz cx="12192000" cy="6858000"/>
  <p:notesSz cx="6811963" cy="99425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Tumma tyyli 1 - Korostu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38" autoAdjust="0"/>
    <p:restoredTop sz="94660"/>
  </p:normalViewPr>
  <p:slideViewPr>
    <p:cSldViewPr snapToGrid="0">
      <p:cViewPr varScale="1">
        <p:scale>
          <a:sx n="57" d="100"/>
          <a:sy n="57" d="100"/>
        </p:scale>
        <p:origin x="102" y="1200"/>
      </p:cViewPr>
      <p:guideLst/>
    </p:cSldViewPr>
  </p:slideViewPr>
  <p:notesTextViewPr>
    <p:cViewPr>
      <p:scale>
        <a:sx n="1" d="1"/>
        <a:sy n="1" d="1"/>
      </p:scale>
      <p:origin x="0" y="0"/>
    </p:cViewPr>
  </p:notesTextViewPr>
  <p:sorterViewPr>
    <p:cViewPr>
      <p:scale>
        <a:sx n="100" d="100"/>
        <a:sy n="100" d="100"/>
      </p:scale>
      <p:origin x="0" y="-46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62999755228416"/>
          <c:y val="0.1264984641769068"/>
          <c:w val="0.54714777528061309"/>
          <c:h val="0.80794874643558123"/>
        </c:manualLayout>
      </c:layout>
      <c:barChart>
        <c:barDir val="bar"/>
        <c:grouping val="stacked"/>
        <c:varyColors val="0"/>
        <c:ser>
          <c:idx val="0"/>
          <c:order val="0"/>
          <c:tx>
            <c:strRef>
              <c:f>Taul1!$A$2</c:f>
              <c:strCache>
                <c:ptCount val="1"/>
                <c:pt idx="0">
                  <c:v>Dagligen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Taul1!$B$2:$P$2</c:f>
              <c:numCache>
                <c:formatCode>General</c:formatCode>
                <c:ptCount val="15"/>
                <c:pt idx="0">
                  <c:v>2.7915877381641501</c:v>
                </c:pt>
                <c:pt idx="2">
                  <c:v>3.5440344655898199</c:v>
                </c:pt>
                <c:pt idx="3">
                  <c:v>1.8860797418381099</c:v>
                </c:pt>
                <c:pt idx="5">
                  <c:v>1.0555846289389801</c:v>
                </c:pt>
                <c:pt idx="6">
                  <c:v>3.9263835030006402</c:v>
                </c:pt>
                <c:pt idx="7">
                  <c:v>2.5315738966342298</c:v>
                </c:pt>
                <c:pt idx="8">
                  <c:v>2.1423600102803202</c:v>
                </c:pt>
                <c:pt idx="9">
                  <c:v>3.8938156410932701</c:v>
                </c:pt>
                <c:pt idx="11">
                  <c:v>5.4979992408086096</c:v>
                </c:pt>
                <c:pt idx="12">
                  <c:v>1.7940326437265599</c:v>
                </c:pt>
                <c:pt idx="14">
                  <c:v>2.2238224924762302</c:v>
                </c:pt>
              </c:numCache>
            </c:numRef>
          </c:val>
          <c:extLst>
            <c:ext xmlns:c16="http://schemas.microsoft.com/office/drawing/2014/chart" uri="{C3380CC4-5D6E-409C-BE32-E72D297353CC}">
              <c16:uniqueId val="{00000000-2628-414D-AA9C-1F19DC6DC048}"/>
            </c:ext>
          </c:extLst>
        </c:ser>
        <c:ser>
          <c:idx val="1"/>
          <c:order val="1"/>
          <c:tx>
            <c:strRef>
              <c:f>Taul1!$A$3</c:f>
              <c:strCache>
                <c:ptCount val="1"/>
                <c:pt idx="0">
                  <c:v>Flera
dagar i veckan</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Taul1!$B$3:$P$3</c:f>
              <c:numCache>
                <c:formatCode>General</c:formatCode>
                <c:ptCount val="15"/>
                <c:pt idx="0">
                  <c:v>6.4845582507394202</c:v>
                </c:pt>
                <c:pt idx="2">
                  <c:v>6.9424317975510403</c:v>
                </c:pt>
                <c:pt idx="3">
                  <c:v>5.7768263579990897</c:v>
                </c:pt>
                <c:pt idx="5">
                  <c:v>6.9787160752257202</c:v>
                </c:pt>
                <c:pt idx="6">
                  <c:v>10.8013160808271</c:v>
                </c:pt>
                <c:pt idx="7">
                  <c:v>6.8053376652156601</c:v>
                </c:pt>
                <c:pt idx="8">
                  <c:v>7.1709967226769296</c:v>
                </c:pt>
                <c:pt idx="9">
                  <c:v>2.4673821301933199</c:v>
                </c:pt>
                <c:pt idx="11">
                  <c:v>8.0193823270291897</c:v>
                </c:pt>
                <c:pt idx="12">
                  <c:v>5.0203657736396403</c:v>
                </c:pt>
                <c:pt idx="13">
                  <c:v>8.6734098453152093</c:v>
                </c:pt>
                <c:pt idx="14">
                  <c:v>6.2015302759601401</c:v>
                </c:pt>
              </c:numCache>
            </c:numRef>
          </c:val>
          <c:extLst>
            <c:ext xmlns:c16="http://schemas.microsoft.com/office/drawing/2014/chart" uri="{C3380CC4-5D6E-409C-BE32-E72D297353CC}">
              <c16:uniqueId val="{00000001-2628-414D-AA9C-1F19DC6DC048}"/>
            </c:ext>
          </c:extLst>
        </c:ser>
        <c:ser>
          <c:idx val="2"/>
          <c:order val="2"/>
          <c:tx>
            <c:strRef>
              <c:f>Taul1!$A$4</c:f>
              <c:strCache>
                <c:ptCount val="1"/>
                <c:pt idx="0">
                  <c:v>Omkring en gång
i veckan</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Taul1!$B$4:$P$4</c:f>
              <c:numCache>
                <c:formatCode>General</c:formatCode>
                <c:ptCount val="15"/>
                <c:pt idx="0">
                  <c:v>8.3713390682389495</c:v>
                </c:pt>
                <c:pt idx="2">
                  <c:v>8.9953193419390303</c:v>
                </c:pt>
                <c:pt idx="3">
                  <c:v>7.4280656290579499</c:v>
                </c:pt>
                <c:pt idx="5">
                  <c:v>10.7062182446889</c:v>
                </c:pt>
                <c:pt idx="6">
                  <c:v>11.9409637254512</c:v>
                </c:pt>
                <c:pt idx="7">
                  <c:v>8.8289762315943108</c:v>
                </c:pt>
                <c:pt idx="8">
                  <c:v>6.0377220447344202</c:v>
                </c:pt>
                <c:pt idx="9">
                  <c:v>6.6315306017070901</c:v>
                </c:pt>
                <c:pt idx="11">
                  <c:v>11.351332710903501</c:v>
                </c:pt>
                <c:pt idx="12">
                  <c:v>8.0821748576621193</c:v>
                </c:pt>
                <c:pt idx="13">
                  <c:v>3.8034358122416099</c:v>
                </c:pt>
                <c:pt idx="14">
                  <c:v>7.2505097647649501</c:v>
                </c:pt>
              </c:numCache>
            </c:numRef>
          </c:val>
          <c:extLst>
            <c:ext xmlns:c16="http://schemas.microsoft.com/office/drawing/2014/chart" uri="{C3380CC4-5D6E-409C-BE32-E72D297353CC}">
              <c16:uniqueId val="{00000002-2628-414D-AA9C-1F19DC6DC048}"/>
            </c:ext>
          </c:extLst>
        </c:ser>
        <c:ser>
          <c:idx val="3"/>
          <c:order val="3"/>
          <c:tx>
            <c:strRef>
              <c:f>Taul1!$A$5</c:f>
              <c:strCache>
                <c:ptCount val="1"/>
                <c:pt idx="0">
                  <c:v>Några gånger
i månaden</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Taul1!$B$5:$P$5</c:f>
              <c:numCache>
                <c:formatCode>General</c:formatCode>
                <c:ptCount val="15"/>
                <c:pt idx="0">
                  <c:v>14.624129974524401</c:v>
                </c:pt>
                <c:pt idx="2">
                  <c:v>15.7777421864317</c:v>
                </c:pt>
                <c:pt idx="3">
                  <c:v>13.583718041745801</c:v>
                </c:pt>
                <c:pt idx="5">
                  <c:v>34.127975145569302</c:v>
                </c:pt>
                <c:pt idx="6">
                  <c:v>19.514390020950501</c:v>
                </c:pt>
                <c:pt idx="7">
                  <c:v>9.8995160800630408</c:v>
                </c:pt>
                <c:pt idx="8">
                  <c:v>10.549340877242001</c:v>
                </c:pt>
                <c:pt idx="9">
                  <c:v>9.1109747787324302</c:v>
                </c:pt>
                <c:pt idx="11">
                  <c:v>14.555927936888001</c:v>
                </c:pt>
                <c:pt idx="12">
                  <c:v>16.657535390378801</c:v>
                </c:pt>
                <c:pt idx="13">
                  <c:v>10.023604930638999</c:v>
                </c:pt>
                <c:pt idx="14">
                  <c:v>13.641361205148399</c:v>
                </c:pt>
              </c:numCache>
            </c:numRef>
          </c:val>
          <c:extLst>
            <c:ext xmlns:c16="http://schemas.microsoft.com/office/drawing/2014/chart" uri="{C3380CC4-5D6E-409C-BE32-E72D297353CC}">
              <c16:uniqueId val="{00000003-2628-414D-AA9C-1F19DC6DC048}"/>
            </c:ext>
          </c:extLst>
        </c:ser>
        <c:ser>
          <c:idx val="4"/>
          <c:order val="4"/>
          <c:tx>
            <c:strRef>
              <c:f>Taul1!$A$6</c:f>
              <c:strCache>
                <c:ptCount val="1"/>
                <c:pt idx="0">
                  <c:v>Några
gånger om året</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Taul1!$B$6:$P$6</c:f>
              <c:numCache>
                <c:formatCode>General</c:formatCode>
                <c:ptCount val="15"/>
                <c:pt idx="0">
                  <c:v>21.754120805123002</c:v>
                </c:pt>
                <c:pt idx="2">
                  <c:v>22.3921154096507</c:v>
                </c:pt>
                <c:pt idx="3">
                  <c:v>21.2954848077155</c:v>
                </c:pt>
                <c:pt idx="5">
                  <c:v>17.320596983286801</c:v>
                </c:pt>
                <c:pt idx="6">
                  <c:v>31.133430610518399</c:v>
                </c:pt>
                <c:pt idx="7">
                  <c:v>28.388049706006701</c:v>
                </c:pt>
                <c:pt idx="8">
                  <c:v>18.295698208634299</c:v>
                </c:pt>
                <c:pt idx="9">
                  <c:v>15.327498746697</c:v>
                </c:pt>
                <c:pt idx="11">
                  <c:v>18.967291678854998</c:v>
                </c:pt>
                <c:pt idx="12">
                  <c:v>18.067276530770499</c:v>
                </c:pt>
                <c:pt idx="13">
                  <c:v>15.1610103078658</c:v>
                </c:pt>
                <c:pt idx="14">
                  <c:v>29.623783786815899</c:v>
                </c:pt>
              </c:numCache>
            </c:numRef>
          </c:val>
          <c:extLst>
            <c:ext xmlns:c16="http://schemas.microsoft.com/office/drawing/2014/chart" uri="{C3380CC4-5D6E-409C-BE32-E72D297353CC}">
              <c16:uniqueId val="{00000004-2628-414D-AA9C-1F19DC6DC048}"/>
            </c:ext>
          </c:extLst>
        </c:ser>
        <c:ser>
          <c:idx val="5"/>
          <c:order val="5"/>
          <c:tx>
            <c:strRef>
              <c:f>Taul1!$A$7</c:f>
              <c:strCache>
                <c:ptCount val="1"/>
                <c:pt idx="0">
                  <c:v>Aldrig
</c:v>
                </c:pt>
              </c:strCache>
            </c:strRef>
          </c:tx>
          <c:spPr>
            <a:solidFill>
              <a:srgbClr val="70AD47"/>
            </a:solidFill>
          </c:spPr>
          <c:invertIfNegative val="0"/>
          <c:dPt>
            <c:idx val="3"/>
            <c:invertIfNegative val="0"/>
            <c:bubble3D val="0"/>
            <c:extLst>
              <c:ext xmlns:c16="http://schemas.microsoft.com/office/drawing/2014/chart" uri="{C3380CC4-5D6E-409C-BE32-E72D297353CC}">
                <c16:uniqueId val="{00000000-D2D5-4B2C-AD38-F48876F65658}"/>
              </c:ext>
            </c:extLst>
          </c:dPt>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Taul1!$B$7:$P$7</c:f>
              <c:numCache>
                <c:formatCode>General</c:formatCode>
                <c:ptCount val="15"/>
                <c:pt idx="0">
                  <c:v>45.127623047011497</c:v>
                </c:pt>
                <c:pt idx="2">
                  <c:v>41.554936329397201</c:v>
                </c:pt>
                <c:pt idx="3">
                  <c:v>49.122189222508403</c:v>
                </c:pt>
                <c:pt idx="5">
                  <c:v>29.197166117952499</c:v>
                </c:pt>
                <c:pt idx="6">
                  <c:v>22.683516059252</c:v>
                </c:pt>
                <c:pt idx="7">
                  <c:v>43.354813768435001</c:v>
                </c:pt>
                <c:pt idx="8">
                  <c:v>54.319988293934799</c:v>
                </c:pt>
                <c:pt idx="9">
                  <c:v>61.056978997639298</c:v>
                </c:pt>
                <c:pt idx="11">
                  <c:v>40.667257399984898</c:v>
                </c:pt>
                <c:pt idx="12">
                  <c:v>49.179901286338001</c:v>
                </c:pt>
                <c:pt idx="13">
                  <c:v>59.865306218031698</c:v>
                </c:pt>
                <c:pt idx="14">
                  <c:v>41.058992474834298</c:v>
                </c:pt>
              </c:numCache>
            </c:numRef>
          </c:val>
          <c:extLst>
            <c:ext xmlns:c16="http://schemas.microsoft.com/office/drawing/2014/chart" uri="{C3380CC4-5D6E-409C-BE32-E72D297353CC}">
              <c16:uniqueId val="{00000006-2628-414D-AA9C-1F19DC6DC048}"/>
            </c:ext>
          </c:extLst>
        </c:ser>
        <c:ser>
          <c:idx val="6"/>
          <c:order val="6"/>
          <c:tx>
            <c:strRef>
              <c:f>Taul1!$A$8</c:f>
              <c:strCache>
                <c:ptCount val="1"/>
                <c:pt idx="0">
                  <c:v>Kan inte säga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Taul1!$B$8:$P$8</c:f>
              <c:numCache>
                <c:formatCode>General</c:formatCode>
                <c:ptCount val="15"/>
                <c:pt idx="0">
                  <c:v>0.84664111619825899</c:v>
                </c:pt>
                <c:pt idx="2">
                  <c:v>0.79342046944024303</c:v>
                </c:pt>
                <c:pt idx="3">
                  <c:v>0.90763619913479099</c:v>
                </c:pt>
                <c:pt idx="5">
                  <c:v>0.61374280433760098</c:v>
                </c:pt>
                <c:pt idx="7">
                  <c:v>0.191732652051119</c:v>
                </c:pt>
                <c:pt idx="8">
                  <c:v>1.48389384249714</c:v>
                </c:pt>
                <c:pt idx="9">
                  <c:v>1.51181910393744</c:v>
                </c:pt>
                <c:pt idx="11">
                  <c:v>0.940808705530494</c:v>
                </c:pt>
                <c:pt idx="12">
                  <c:v>1.19871351748406</c:v>
                </c:pt>
                <c:pt idx="13">
                  <c:v>2.47323288590648</c:v>
                </c:pt>
              </c:numCache>
            </c:numRef>
          </c:val>
          <c:extLst>
            <c:ext xmlns:c16="http://schemas.microsoft.com/office/drawing/2014/chart" uri="{C3380CC4-5D6E-409C-BE32-E72D297353CC}">
              <c16:uniqueId val="{00000007-2628-414D-AA9C-1F19DC6DC048}"/>
            </c:ext>
          </c:extLst>
        </c:ser>
        <c:dLbls>
          <c:showLegendKey val="0"/>
          <c:showVal val="0"/>
          <c:showCatName val="0"/>
          <c:showSerName val="0"/>
          <c:showPercent val="0"/>
          <c:showBubbleSize val="0"/>
        </c:dLbls>
        <c:gapWidth val="50"/>
        <c:overlap val="100"/>
        <c:axId val="-335895248"/>
        <c:axId val="-335894160"/>
      </c:barChart>
      <c:catAx>
        <c:axId val="-335895248"/>
        <c:scaling>
          <c:orientation val="maxMin"/>
        </c:scaling>
        <c:delete val="0"/>
        <c:axPos val="l"/>
        <c:numFmt formatCode="General" sourceLinked="0"/>
        <c:majorTickMark val="none"/>
        <c:minorTickMark val="none"/>
        <c:tickLblPos val="low"/>
        <c:spPr>
          <a:ln>
            <a:noFill/>
          </a:ln>
        </c:spPr>
        <c:txPr>
          <a:bodyPr/>
          <a:lstStyle/>
          <a:p>
            <a:pPr rtl="0">
              <a:defRPr>
                <a:solidFill>
                  <a:srgbClr val="262626"/>
                </a:solidFill>
                <a:latin typeface="Calibri" panose="020F0502020204030204" pitchFamily="34" charset="0"/>
                <a:cs typeface="Arial" panose="020B0604020202020204" pitchFamily="34" charset="0"/>
              </a:defRPr>
            </a:pPr>
            <a:endParaRPr lang="fi-FI"/>
          </a:p>
        </c:txPr>
        <c:crossAx val="-335894160"/>
        <c:crosses val="autoZero"/>
        <c:auto val="1"/>
        <c:lblAlgn val="ctr"/>
        <c:lblOffset val="100"/>
        <c:tickLblSkip val="1"/>
        <c:noMultiLvlLbl val="0"/>
      </c:catAx>
      <c:valAx>
        <c:axId val="-335894160"/>
        <c:scaling>
          <c:orientation val="minMax"/>
          <c:max val="100.01"/>
          <c:min val="0"/>
        </c:scaling>
        <c:delete val="0"/>
        <c:axPos val="t"/>
        <c:majorGridlines>
          <c:spPr>
            <a:ln w="6350">
              <a:solidFill>
                <a:srgbClr val="A0A0A0"/>
              </a:solidFill>
              <a:prstDash val="dash"/>
            </a:ln>
          </c:spPr>
        </c:majorGridlines>
        <c:title>
          <c:tx>
            <c:rich>
              <a:bodyPr/>
              <a:lstStyle/>
              <a:p>
                <a:pPr rtl="0">
                  <a:defRPr sz="1000" b="0">
                    <a:solidFill>
                      <a:srgbClr val="A0A0A0"/>
                    </a:solidFill>
                    <a:latin typeface="Calibri" panose="020F0502020204030204" pitchFamily="34" charset="0"/>
                    <a:cs typeface="Arial" panose="020B0604020202020204" pitchFamily="34" charset="0"/>
                  </a:defRPr>
                </a:pPr>
                <a:r>
                  <a:rPr lang="sv-fi" sz="1000" b="0" i="0" u="none" baseline="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rtl="0">
              <a:defRPr sz="1000">
                <a:solidFill>
                  <a:srgbClr val="A0A0A0"/>
                </a:solidFill>
                <a:latin typeface="Calibri" panose="020F0502020204030204" pitchFamily="34" charset="0"/>
                <a:cs typeface="Arial" panose="020B0604020202020204" pitchFamily="34" charset="0"/>
              </a:defRPr>
            </a:pPr>
            <a:endParaRPr lang="fi-FI"/>
          </a:p>
        </c:txPr>
        <c:crossAx val="-335895248"/>
        <c:crosses val="autoZero"/>
        <c:crossBetween val="between"/>
        <c:majorUnit val="10"/>
        <c:minorUnit val="1"/>
      </c:valAx>
      <c:spPr>
        <a:ln>
          <a:noFill/>
        </a:ln>
      </c:spPr>
    </c:plotArea>
    <c:legend>
      <c:legendPos val="t"/>
      <c:layout>
        <c:manualLayout>
          <c:xMode val="edge"/>
          <c:yMode val="edge"/>
          <c:x val="1.8736915051545105E-2"/>
          <c:y val="1.4904447236692011E-2"/>
          <c:w val="0.98005168812921395"/>
          <c:h val="8.8868815138160792E-2"/>
        </c:manualLayout>
      </c:layout>
      <c:overlay val="0"/>
      <c:txPr>
        <a:bodyPr/>
        <a:lstStyle/>
        <a:p>
          <a:pPr rtl="0">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rtl="0">
        <a:defRPr sz="1200">
          <a:latin typeface="Calibri" panose="020F050202020403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62999755228416"/>
          <c:y val="0.1264984641769068"/>
          <c:w val="0.54714777528061309"/>
          <c:h val="0.80794874643558123"/>
        </c:manualLayout>
      </c:layout>
      <c:barChart>
        <c:barDir val="bar"/>
        <c:grouping val="stacked"/>
        <c:varyColors val="0"/>
        <c:ser>
          <c:idx val="0"/>
          <c:order val="0"/>
          <c:tx>
            <c:strRef>
              <c:f>Taul1!$A$2</c:f>
              <c:strCache>
                <c:ptCount val="1"/>
                <c:pt idx="0">
                  <c:v>Dagligen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Taul1!$B$2:$P$2</c:f>
              <c:numCache>
                <c:formatCode>General</c:formatCode>
                <c:ptCount val="15"/>
                <c:pt idx="0">
                  <c:v>1.2898445999999999</c:v>
                </c:pt>
                <c:pt idx="2">
                  <c:v>1.5817744</c:v>
                </c:pt>
                <c:pt idx="3">
                  <c:v>1.0059642</c:v>
                </c:pt>
                <c:pt idx="5">
                  <c:v>0</c:v>
                </c:pt>
                <c:pt idx="6">
                  <c:v>0.79047175599999997</c:v>
                </c:pt>
                <c:pt idx="7">
                  <c:v>0.68356009699999998</c:v>
                </c:pt>
                <c:pt idx="8">
                  <c:v>1.593169211</c:v>
                </c:pt>
                <c:pt idx="9">
                  <c:v>2.5938996890000001</c:v>
                </c:pt>
                <c:pt idx="11">
                  <c:v>2.9217676209999999</c:v>
                </c:pt>
                <c:pt idx="12">
                  <c:v>0.486766384</c:v>
                </c:pt>
                <c:pt idx="13">
                  <c:v>0.69856659899999995</c:v>
                </c:pt>
                <c:pt idx="14">
                  <c:v>0.89675125</c:v>
                </c:pt>
              </c:numCache>
            </c:numRef>
          </c:val>
          <c:extLst>
            <c:ext xmlns:c16="http://schemas.microsoft.com/office/drawing/2014/chart" uri="{C3380CC4-5D6E-409C-BE32-E72D297353CC}">
              <c16:uniqueId val="{00000000-2628-414D-AA9C-1F19DC6DC048}"/>
            </c:ext>
          </c:extLst>
        </c:ser>
        <c:ser>
          <c:idx val="1"/>
          <c:order val="1"/>
          <c:tx>
            <c:strRef>
              <c:f>Taul1!$A$3</c:f>
              <c:strCache>
                <c:ptCount val="1"/>
                <c:pt idx="0">
                  <c:v>Flera
dagar i veckan</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Taul1!$B$3:$P$3</c:f>
              <c:numCache>
                <c:formatCode>General</c:formatCode>
                <c:ptCount val="15"/>
                <c:pt idx="0">
                  <c:v>1.6461762</c:v>
                </c:pt>
                <c:pt idx="2">
                  <c:v>1.4561086999999999</c:v>
                </c:pt>
                <c:pt idx="3">
                  <c:v>1.5989418</c:v>
                </c:pt>
                <c:pt idx="5">
                  <c:v>1.530051206</c:v>
                </c:pt>
                <c:pt idx="6">
                  <c:v>2.3085352210000001</c:v>
                </c:pt>
                <c:pt idx="7">
                  <c:v>1.8599238730000001</c:v>
                </c:pt>
                <c:pt idx="8">
                  <c:v>1.579943608</c:v>
                </c:pt>
                <c:pt idx="9">
                  <c:v>1.1487232300000001</c:v>
                </c:pt>
                <c:pt idx="11">
                  <c:v>3.1416393829999998</c:v>
                </c:pt>
                <c:pt idx="12">
                  <c:v>1.226579801</c:v>
                </c:pt>
                <c:pt idx="13">
                  <c:v>0.68581797600000005</c:v>
                </c:pt>
                <c:pt idx="14">
                  <c:v>1.0521348399999999</c:v>
                </c:pt>
              </c:numCache>
            </c:numRef>
          </c:val>
          <c:extLst>
            <c:ext xmlns:c16="http://schemas.microsoft.com/office/drawing/2014/chart" uri="{C3380CC4-5D6E-409C-BE32-E72D297353CC}">
              <c16:uniqueId val="{00000001-2628-414D-AA9C-1F19DC6DC048}"/>
            </c:ext>
          </c:extLst>
        </c:ser>
        <c:ser>
          <c:idx val="2"/>
          <c:order val="2"/>
          <c:tx>
            <c:strRef>
              <c:f>Taul1!$A$4</c:f>
              <c:strCache>
                <c:ptCount val="1"/>
                <c:pt idx="0">
                  <c:v>Omkring en gång
i veckan</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Taul1!$B$4:$P$4</c:f>
              <c:numCache>
                <c:formatCode>General</c:formatCode>
                <c:ptCount val="15"/>
                <c:pt idx="0">
                  <c:v>3.6690317000000001</c:v>
                </c:pt>
                <c:pt idx="2">
                  <c:v>4.8583971999999997</c:v>
                </c:pt>
                <c:pt idx="3">
                  <c:v>2.1197042000000001</c:v>
                </c:pt>
                <c:pt idx="5">
                  <c:v>4.9001715700000004</c:v>
                </c:pt>
                <c:pt idx="6">
                  <c:v>3.0119968890000002</c:v>
                </c:pt>
                <c:pt idx="7">
                  <c:v>4.0604563120000003</c:v>
                </c:pt>
                <c:pt idx="8">
                  <c:v>2.405183686</c:v>
                </c:pt>
                <c:pt idx="9">
                  <c:v>4.2770261889999999</c:v>
                </c:pt>
                <c:pt idx="11">
                  <c:v>5.2600798839999996</c:v>
                </c:pt>
                <c:pt idx="12">
                  <c:v>3.3270753700000002</c:v>
                </c:pt>
                <c:pt idx="13">
                  <c:v>7.016088839</c:v>
                </c:pt>
                <c:pt idx="14">
                  <c:v>1.8690907299999999</c:v>
                </c:pt>
              </c:numCache>
            </c:numRef>
          </c:val>
          <c:extLst>
            <c:ext xmlns:c16="http://schemas.microsoft.com/office/drawing/2014/chart" uri="{C3380CC4-5D6E-409C-BE32-E72D297353CC}">
              <c16:uniqueId val="{00000002-2628-414D-AA9C-1F19DC6DC048}"/>
            </c:ext>
          </c:extLst>
        </c:ser>
        <c:ser>
          <c:idx val="3"/>
          <c:order val="3"/>
          <c:tx>
            <c:strRef>
              <c:f>Taul1!$A$5</c:f>
              <c:strCache>
                <c:ptCount val="1"/>
                <c:pt idx="0">
                  <c:v>Några gånger
i månaden</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Taul1!$B$5:$P$5</c:f>
              <c:numCache>
                <c:formatCode>General</c:formatCode>
                <c:ptCount val="15"/>
                <c:pt idx="0">
                  <c:v>10.998557999999999</c:v>
                </c:pt>
                <c:pt idx="2">
                  <c:v>11.129085999999999</c:v>
                </c:pt>
                <c:pt idx="3">
                  <c:v>10.738854</c:v>
                </c:pt>
                <c:pt idx="5">
                  <c:v>23.516484609999999</c:v>
                </c:pt>
                <c:pt idx="6">
                  <c:v>19.18196322</c:v>
                </c:pt>
                <c:pt idx="7">
                  <c:v>9.3987072690000009</c:v>
                </c:pt>
                <c:pt idx="8">
                  <c:v>5.4791513849999998</c:v>
                </c:pt>
                <c:pt idx="9">
                  <c:v>5.7023048879999996</c:v>
                </c:pt>
                <c:pt idx="11">
                  <c:v>11.78389542</c:v>
                </c:pt>
                <c:pt idx="12">
                  <c:v>10.600818220000001</c:v>
                </c:pt>
                <c:pt idx="13">
                  <c:v>4.5257612089999997</c:v>
                </c:pt>
                <c:pt idx="14">
                  <c:v>12.318917799999999</c:v>
                </c:pt>
              </c:numCache>
            </c:numRef>
          </c:val>
          <c:extLst>
            <c:ext xmlns:c16="http://schemas.microsoft.com/office/drawing/2014/chart" uri="{C3380CC4-5D6E-409C-BE32-E72D297353CC}">
              <c16:uniqueId val="{00000003-2628-414D-AA9C-1F19DC6DC048}"/>
            </c:ext>
          </c:extLst>
        </c:ser>
        <c:ser>
          <c:idx val="4"/>
          <c:order val="4"/>
          <c:tx>
            <c:strRef>
              <c:f>Taul1!$A$6</c:f>
              <c:strCache>
                <c:ptCount val="1"/>
                <c:pt idx="0">
                  <c:v>Några
gånger om året</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Taul1!$B$6:$P$6</c:f>
              <c:numCache>
                <c:formatCode>General</c:formatCode>
                <c:ptCount val="15"/>
                <c:pt idx="0">
                  <c:v>28.925409999999999</c:v>
                </c:pt>
                <c:pt idx="2">
                  <c:v>29.190049999999999</c:v>
                </c:pt>
                <c:pt idx="3">
                  <c:v>28.905192</c:v>
                </c:pt>
                <c:pt idx="5">
                  <c:v>36.985207899999999</c:v>
                </c:pt>
                <c:pt idx="6">
                  <c:v>38.368752450000002</c:v>
                </c:pt>
                <c:pt idx="7">
                  <c:v>34.710736539999999</c:v>
                </c:pt>
                <c:pt idx="8">
                  <c:v>28.089022369999999</c:v>
                </c:pt>
                <c:pt idx="9">
                  <c:v>13.81155006</c:v>
                </c:pt>
                <c:pt idx="11">
                  <c:v>23.272327310000001</c:v>
                </c:pt>
                <c:pt idx="12">
                  <c:v>26.98190001</c:v>
                </c:pt>
                <c:pt idx="13">
                  <c:v>21.645133869999999</c:v>
                </c:pt>
                <c:pt idx="14">
                  <c:v>37.5505207</c:v>
                </c:pt>
              </c:numCache>
            </c:numRef>
          </c:val>
          <c:extLst>
            <c:ext xmlns:c16="http://schemas.microsoft.com/office/drawing/2014/chart" uri="{C3380CC4-5D6E-409C-BE32-E72D297353CC}">
              <c16:uniqueId val="{00000004-2628-414D-AA9C-1F19DC6DC048}"/>
            </c:ext>
          </c:extLst>
        </c:ser>
        <c:ser>
          <c:idx val="5"/>
          <c:order val="5"/>
          <c:tx>
            <c:strRef>
              <c:f>Taul1!$A$7</c:f>
              <c:strCache>
                <c:ptCount val="1"/>
                <c:pt idx="0">
                  <c:v>Aldrig
</c:v>
                </c:pt>
              </c:strCache>
            </c:strRef>
          </c:tx>
          <c:spPr>
            <a:solidFill>
              <a:srgbClr val="70AD47"/>
            </a:solidFill>
          </c:spPr>
          <c:invertIfNegative val="0"/>
          <c:dPt>
            <c:idx val="3"/>
            <c:invertIfNegative val="0"/>
            <c:bubble3D val="0"/>
            <c:extLst>
              <c:ext xmlns:c16="http://schemas.microsoft.com/office/drawing/2014/chart" uri="{C3380CC4-5D6E-409C-BE32-E72D297353CC}">
                <c16:uniqueId val="{00000000-C9F6-421A-B0E9-84650BCAA476}"/>
              </c:ext>
            </c:extLst>
          </c:dPt>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Taul1!$B$7:$P$7</c:f>
              <c:numCache>
                <c:formatCode>General</c:formatCode>
                <c:ptCount val="15"/>
                <c:pt idx="0">
                  <c:v>52.427925999999999</c:v>
                </c:pt>
                <c:pt idx="2">
                  <c:v>50.125172999999997</c:v>
                </c:pt>
                <c:pt idx="3">
                  <c:v>55.202005999999997</c:v>
                </c:pt>
                <c:pt idx="5">
                  <c:v>32.613987899999998</c:v>
                </c:pt>
                <c:pt idx="6">
                  <c:v>36.33828046</c:v>
                </c:pt>
                <c:pt idx="7">
                  <c:v>48.900612389999999</c:v>
                </c:pt>
                <c:pt idx="8">
                  <c:v>59.662756520000002</c:v>
                </c:pt>
                <c:pt idx="9">
                  <c:v>69.957144650000004</c:v>
                </c:pt>
                <c:pt idx="11">
                  <c:v>51.906488889999999</c:v>
                </c:pt>
                <c:pt idx="12">
                  <c:v>55.910736290000003</c:v>
                </c:pt>
                <c:pt idx="13">
                  <c:v>64.282993869999999</c:v>
                </c:pt>
                <c:pt idx="14">
                  <c:v>46.312584700000002</c:v>
                </c:pt>
              </c:numCache>
            </c:numRef>
          </c:val>
          <c:extLst>
            <c:ext xmlns:c16="http://schemas.microsoft.com/office/drawing/2014/chart" uri="{C3380CC4-5D6E-409C-BE32-E72D297353CC}">
              <c16:uniqueId val="{00000006-2628-414D-AA9C-1F19DC6DC048}"/>
            </c:ext>
          </c:extLst>
        </c:ser>
        <c:ser>
          <c:idx val="6"/>
          <c:order val="6"/>
          <c:tx>
            <c:strRef>
              <c:f>Taul1!$A$8</c:f>
              <c:strCache>
                <c:ptCount val="1"/>
                <c:pt idx="0">
                  <c:v>Kan inte säga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Taul1!$B$8:$P$8</c:f>
              <c:numCache>
                <c:formatCode>General</c:formatCode>
                <c:ptCount val="15"/>
                <c:pt idx="0">
                  <c:v>1.0430537</c:v>
                </c:pt>
                <c:pt idx="2">
                  <c:v>1.6594107</c:v>
                </c:pt>
                <c:pt idx="3">
                  <c:v>0.42933719999999997</c:v>
                </c:pt>
                <c:pt idx="5">
                  <c:v>0.45409680800000002</c:v>
                </c:pt>
                <c:pt idx="7">
                  <c:v>0.38600351599999999</c:v>
                </c:pt>
                <c:pt idx="8">
                  <c:v>1.190773219</c:v>
                </c:pt>
                <c:pt idx="9">
                  <c:v>2.509351294</c:v>
                </c:pt>
                <c:pt idx="11">
                  <c:v>1.7138014939999999</c:v>
                </c:pt>
                <c:pt idx="12">
                  <c:v>1.4661239319999999</c:v>
                </c:pt>
                <c:pt idx="13">
                  <c:v>1.1456376319999999</c:v>
                </c:pt>
              </c:numCache>
            </c:numRef>
          </c:val>
          <c:extLst>
            <c:ext xmlns:c16="http://schemas.microsoft.com/office/drawing/2014/chart" uri="{C3380CC4-5D6E-409C-BE32-E72D297353CC}">
              <c16:uniqueId val="{00000007-2628-414D-AA9C-1F19DC6DC048}"/>
            </c:ext>
          </c:extLst>
        </c:ser>
        <c:dLbls>
          <c:showLegendKey val="0"/>
          <c:showVal val="0"/>
          <c:showCatName val="0"/>
          <c:showSerName val="0"/>
          <c:showPercent val="0"/>
          <c:showBubbleSize val="0"/>
        </c:dLbls>
        <c:gapWidth val="50"/>
        <c:overlap val="100"/>
        <c:axId val="-335895248"/>
        <c:axId val="-335894160"/>
      </c:barChart>
      <c:catAx>
        <c:axId val="-335895248"/>
        <c:scaling>
          <c:orientation val="maxMin"/>
        </c:scaling>
        <c:delete val="0"/>
        <c:axPos val="l"/>
        <c:numFmt formatCode="General" sourceLinked="0"/>
        <c:majorTickMark val="none"/>
        <c:minorTickMark val="none"/>
        <c:tickLblPos val="low"/>
        <c:spPr>
          <a:ln>
            <a:noFill/>
          </a:ln>
        </c:spPr>
        <c:txPr>
          <a:bodyPr/>
          <a:lstStyle/>
          <a:p>
            <a:pPr rtl="0">
              <a:defRPr>
                <a:solidFill>
                  <a:srgbClr val="262626"/>
                </a:solidFill>
                <a:latin typeface="Calibri" panose="020F0502020204030204" pitchFamily="34" charset="0"/>
                <a:cs typeface="Arial" panose="020B0604020202020204" pitchFamily="34" charset="0"/>
              </a:defRPr>
            </a:pPr>
            <a:endParaRPr lang="fi-FI"/>
          </a:p>
        </c:txPr>
        <c:crossAx val="-335894160"/>
        <c:crosses val="autoZero"/>
        <c:auto val="1"/>
        <c:lblAlgn val="ctr"/>
        <c:lblOffset val="100"/>
        <c:tickLblSkip val="1"/>
        <c:noMultiLvlLbl val="0"/>
      </c:catAx>
      <c:valAx>
        <c:axId val="-335894160"/>
        <c:scaling>
          <c:orientation val="minMax"/>
          <c:max val="100.01"/>
          <c:min val="0"/>
        </c:scaling>
        <c:delete val="0"/>
        <c:axPos val="t"/>
        <c:majorGridlines>
          <c:spPr>
            <a:ln w="6350">
              <a:solidFill>
                <a:srgbClr val="A0A0A0"/>
              </a:solidFill>
              <a:prstDash val="dash"/>
            </a:ln>
          </c:spPr>
        </c:majorGridlines>
        <c:title>
          <c:tx>
            <c:rich>
              <a:bodyPr/>
              <a:lstStyle/>
              <a:p>
                <a:pPr rtl="0">
                  <a:defRPr sz="1000" b="0">
                    <a:solidFill>
                      <a:srgbClr val="A0A0A0"/>
                    </a:solidFill>
                    <a:latin typeface="Calibri" panose="020F0502020204030204" pitchFamily="34" charset="0"/>
                    <a:cs typeface="Arial" panose="020B0604020202020204" pitchFamily="34" charset="0"/>
                  </a:defRPr>
                </a:pPr>
                <a:r>
                  <a:rPr lang="sv-fi" sz="1000" b="0" i="0" u="none" baseline="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rtl="0">
              <a:defRPr sz="1000">
                <a:solidFill>
                  <a:srgbClr val="A0A0A0"/>
                </a:solidFill>
                <a:latin typeface="Calibri" panose="020F0502020204030204" pitchFamily="34" charset="0"/>
                <a:cs typeface="Arial" panose="020B0604020202020204" pitchFamily="34" charset="0"/>
              </a:defRPr>
            </a:pPr>
            <a:endParaRPr lang="fi-FI"/>
          </a:p>
        </c:txPr>
        <c:crossAx val="-335895248"/>
        <c:crosses val="autoZero"/>
        <c:crossBetween val="between"/>
        <c:majorUnit val="10"/>
        <c:minorUnit val="1"/>
      </c:valAx>
      <c:spPr>
        <a:ln>
          <a:noFill/>
        </a:ln>
      </c:spPr>
    </c:plotArea>
    <c:legend>
      <c:legendPos val="t"/>
      <c:layout>
        <c:manualLayout>
          <c:xMode val="edge"/>
          <c:yMode val="edge"/>
          <c:x val="1.8736915051545105E-2"/>
          <c:y val="1.4904447236692011E-2"/>
          <c:w val="0.98005168812921395"/>
          <c:h val="8.8868815138160792E-2"/>
        </c:manualLayout>
      </c:layout>
      <c:overlay val="0"/>
      <c:txPr>
        <a:bodyPr/>
        <a:lstStyle/>
        <a:p>
          <a:pPr rtl="0">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rtl="0">
        <a:defRPr sz="1200">
          <a:latin typeface="Calibri" panose="020F050202020403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0028418934513"/>
          <c:y val="0.1264984641769068"/>
          <c:w val="0.55037748864355218"/>
          <c:h val="0.80794874643558123"/>
        </c:manualLayout>
      </c:layout>
      <c:barChart>
        <c:barDir val="bar"/>
        <c:grouping val="stacked"/>
        <c:varyColors val="0"/>
        <c:ser>
          <c:idx val="0"/>
          <c:order val="0"/>
          <c:tx>
            <c:strRef>
              <c:f>Taul1!$A$2</c:f>
              <c:strCache>
                <c:ptCount val="1"/>
                <c:pt idx="0">
                  <c:v>Dagligen</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Taul1!$B$2:$P$2</c:f>
              <c:numCache>
                <c:formatCode>General</c:formatCode>
                <c:ptCount val="15"/>
                <c:pt idx="0">
                  <c:v>1.61041959550807</c:v>
                </c:pt>
                <c:pt idx="2">
                  <c:v>2.0361016446723701</c:v>
                </c:pt>
                <c:pt idx="3">
                  <c:v>1.19416499764221</c:v>
                </c:pt>
                <c:pt idx="5">
                  <c:v>0.59751323206963403</c:v>
                </c:pt>
                <c:pt idx="6">
                  <c:v>2.2707788041719401</c:v>
                </c:pt>
                <c:pt idx="7">
                  <c:v>0.68356009656921601</c:v>
                </c:pt>
                <c:pt idx="8">
                  <c:v>0.93526583461055701</c:v>
                </c:pt>
                <c:pt idx="9">
                  <c:v>3.26805096782169</c:v>
                </c:pt>
                <c:pt idx="11">
                  <c:v>4.1714763549009497</c:v>
                </c:pt>
                <c:pt idx="12">
                  <c:v>0</c:v>
                </c:pt>
                <c:pt idx="13">
                  <c:v>1.1027559001593299</c:v>
                </c:pt>
                <c:pt idx="14">
                  <c:v>1.26270204775381</c:v>
                </c:pt>
              </c:numCache>
            </c:numRef>
          </c:val>
          <c:extLst>
            <c:ext xmlns:c16="http://schemas.microsoft.com/office/drawing/2014/chart" uri="{C3380CC4-5D6E-409C-BE32-E72D297353CC}">
              <c16:uniqueId val="{00000000-5FC9-4BD3-B24A-D790A90DAA6F}"/>
            </c:ext>
          </c:extLst>
        </c:ser>
        <c:ser>
          <c:idx val="1"/>
          <c:order val="1"/>
          <c:tx>
            <c:strRef>
              <c:f>Taul1!$A$3</c:f>
              <c:strCache>
                <c:ptCount val="1"/>
                <c:pt idx="0">
                  <c:v>Flera
dagar i veckan</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Taul1!$B$3:$P$3</c:f>
              <c:numCache>
                <c:formatCode>General</c:formatCode>
                <c:ptCount val="15"/>
                <c:pt idx="0">
                  <c:v>3.9174510872789399</c:v>
                </c:pt>
                <c:pt idx="2">
                  <c:v>4.9145250268946299</c:v>
                </c:pt>
                <c:pt idx="3">
                  <c:v>2.8596572425828102</c:v>
                </c:pt>
                <c:pt idx="5">
                  <c:v>5.01493783080174</c:v>
                </c:pt>
                <c:pt idx="6">
                  <c:v>3.7747900686428699</c:v>
                </c:pt>
                <c:pt idx="7">
                  <c:v>5.2467776906758798</c:v>
                </c:pt>
                <c:pt idx="8">
                  <c:v>4.0045436041549003</c:v>
                </c:pt>
                <c:pt idx="9">
                  <c:v>2.0761962130600899</c:v>
                </c:pt>
                <c:pt idx="11">
                  <c:v>5.2038312931152602</c:v>
                </c:pt>
                <c:pt idx="12">
                  <c:v>2.94429457121625</c:v>
                </c:pt>
                <c:pt idx="13">
                  <c:v>2.3214083741662099</c:v>
                </c:pt>
                <c:pt idx="14">
                  <c:v>4.2413550346808302</c:v>
                </c:pt>
              </c:numCache>
            </c:numRef>
          </c:val>
          <c:extLst>
            <c:ext xmlns:c16="http://schemas.microsoft.com/office/drawing/2014/chart" uri="{C3380CC4-5D6E-409C-BE32-E72D297353CC}">
              <c16:uniqueId val="{00000001-5FC9-4BD3-B24A-D790A90DAA6F}"/>
            </c:ext>
          </c:extLst>
        </c:ser>
        <c:ser>
          <c:idx val="2"/>
          <c:order val="2"/>
          <c:tx>
            <c:strRef>
              <c:f>Taul1!$A$4</c:f>
              <c:strCache>
                <c:ptCount val="1"/>
                <c:pt idx="0">
                  <c:v>Omkring en gång
i veckan</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Taul1!$B$4:$P$4</c:f>
              <c:numCache>
                <c:formatCode>General</c:formatCode>
                <c:ptCount val="15"/>
                <c:pt idx="0">
                  <c:v>5.3826642599707402</c:v>
                </c:pt>
                <c:pt idx="2">
                  <c:v>5.6200045119100599</c:v>
                </c:pt>
                <c:pt idx="3">
                  <c:v>4.80968706921053</c:v>
                </c:pt>
                <c:pt idx="5">
                  <c:v>14.0500069555309</c:v>
                </c:pt>
                <c:pt idx="6">
                  <c:v>5.8802071209170501</c:v>
                </c:pt>
                <c:pt idx="7">
                  <c:v>2.3225618762465299</c:v>
                </c:pt>
                <c:pt idx="8">
                  <c:v>3.3949465066587599</c:v>
                </c:pt>
                <c:pt idx="9">
                  <c:v>5.0809648496404103</c:v>
                </c:pt>
                <c:pt idx="11">
                  <c:v>10.2913862547121</c:v>
                </c:pt>
                <c:pt idx="12">
                  <c:v>4.9394807422555704</c:v>
                </c:pt>
                <c:pt idx="13">
                  <c:v>4.9907962113096502</c:v>
                </c:pt>
                <c:pt idx="14">
                  <c:v>1.7752014517427299</c:v>
                </c:pt>
              </c:numCache>
            </c:numRef>
          </c:val>
          <c:extLst>
            <c:ext xmlns:c16="http://schemas.microsoft.com/office/drawing/2014/chart" uri="{C3380CC4-5D6E-409C-BE32-E72D297353CC}">
              <c16:uniqueId val="{00000002-5FC9-4BD3-B24A-D790A90DAA6F}"/>
            </c:ext>
          </c:extLst>
        </c:ser>
        <c:ser>
          <c:idx val="3"/>
          <c:order val="3"/>
          <c:tx>
            <c:strRef>
              <c:f>Taul1!$A$5</c:f>
              <c:strCache>
                <c:ptCount val="1"/>
                <c:pt idx="0">
                  <c:v>Några gånger
i månaden</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Taul1!$B$5:$P$5</c:f>
              <c:numCache>
                <c:formatCode>General</c:formatCode>
                <c:ptCount val="15"/>
                <c:pt idx="0">
                  <c:v>13.3056735923688</c:v>
                </c:pt>
                <c:pt idx="2">
                  <c:v>15.596448199735001</c:v>
                </c:pt>
                <c:pt idx="3">
                  <c:v>10.714200583318799</c:v>
                </c:pt>
                <c:pt idx="5">
                  <c:v>26.771673103292901</c:v>
                </c:pt>
                <c:pt idx="6">
                  <c:v>20.834587149191702</c:v>
                </c:pt>
                <c:pt idx="7">
                  <c:v>11.675678947383799</c:v>
                </c:pt>
                <c:pt idx="8">
                  <c:v>9.2413194086185904</c:v>
                </c:pt>
                <c:pt idx="9">
                  <c:v>6.5196455771126498</c:v>
                </c:pt>
                <c:pt idx="11">
                  <c:v>16.3023960082161</c:v>
                </c:pt>
                <c:pt idx="12">
                  <c:v>11.3820151214733</c:v>
                </c:pt>
                <c:pt idx="13">
                  <c:v>8.4708805825166404</c:v>
                </c:pt>
                <c:pt idx="14">
                  <c:v>13.9667131321574</c:v>
                </c:pt>
              </c:numCache>
            </c:numRef>
          </c:val>
          <c:extLst>
            <c:ext xmlns:c16="http://schemas.microsoft.com/office/drawing/2014/chart" uri="{C3380CC4-5D6E-409C-BE32-E72D297353CC}">
              <c16:uniqueId val="{00000003-5FC9-4BD3-B24A-D790A90DAA6F}"/>
            </c:ext>
          </c:extLst>
        </c:ser>
        <c:ser>
          <c:idx val="4"/>
          <c:order val="4"/>
          <c:tx>
            <c:strRef>
              <c:f>Taul1!$A$6</c:f>
              <c:strCache>
                <c:ptCount val="1"/>
                <c:pt idx="0">
                  <c:v>Några
gånger om året</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Taul1!$B$6:$P$6</c:f>
              <c:numCache>
                <c:formatCode>General</c:formatCode>
                <c:ptCount val="15"/>
                <c:pt idx="0">
                  <c:v>28.0087661894955</c:v>
                </c:pt>
                <c:pt idx="2">
                  <c:v>26.5603551811407</c:v>
                </c:pt>
                <c:pt idx="3">
                  <c:v>29.711196183897201</c:v>
                </c:pt>
                <c:pt idx="5">
                  <c:v>26.898197523830898</c:v>
                </c:pt>
                <c:pt idx="6">
                  <c:v>38.640570263840701</c:v>
                </c:pt>
                <c:pt idx="7">
                  <c:v>29.733302223962099</c:v>
                </c:pt>
                <c:pt idx="8">
                  <c:v>27.549305233774199</c:v>
                </c:pt>
                <c:pt idx="9">
                  <c:v>20.616881572867602</c:v>
                </c:pt>
                <c:pt idx="11">
                  <c:v>25.287724302699498</c:v>
                </c:pt>
                <c:pt idx="12">
                  <c:v>27.818453452744301</c:v>
                </c:pt>
                <c:pt idx="13">
                  <c:v>28.501285440586798</c:v>
                </c:pt>
                <c:pt idx="14">
                  <c:v>30.4037168652902</c:v>
                </c:pt>
              </c:numCache>
            </c:numRef>
          </c:val>
          <c:extLst>
            <c:ext xmlns:c16="http://schemas.microsoft.com/office/drawing/2014/chart" uri="{C3380CC4-5D6E-409C-BE32-E72D297353CC}">
              <c16:uniqueId val="{00000004-5FC9-4BD3-B24A-D790A90DAA6F}"/>
            </c:ext>
          </c:extLst>
        </c:ser>
        <c:ser>
          <c:idx val="5"/>
          <c:order val="5"/>
          <c:tx>
            <c:strRef>
              <c:f>Taul1!$A$7</c:f>
              <c:strCache>
                <c:ptCount val="1"/>
                <c:pt idx="0">
                  <c:v>Aldrig</c:v>
                </c:pt>
              </c:strCache>
            </c:strRef>
          </c:tx>
          <c:spPr>
            <a:solidFill>
              <a:srgbClr val="70AD47"/>
            </a:solidFill>
          </c:spPr>
          <c:invertIfNegative val="0"/>
          <c:dPt>
            <c:idx val="3"/>
            <c:invertIfNegative val="0"/>
            <c:bubble3D val="0"/>
            <c:extLst>
              <c:ext xmlns:c16="http://schemas.microsoft.com/office/drawing/2014/chart" uri="{C3380CC4-5D6E-409C-BE32-E72D297353CC}">
                <c16:uniqueId val="{00000000-C679-4317-832E-000557144013}"/>
              </c:ext>
            </c:extLst>
          </c:dPt>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Taul1!$B$7:$P$7</c:f>
              <c:numCache>
                <c:formatCode>General</c:formatCode>
                <c:ptCount val="15"/>
                <c:pt idx="0">
                  <c:v>46.962396250968297</c:v>
                </c:pt>
                <c:pt idx="2">
                  <c:v>44.708172879317999</c:v>
                </c:pt>
                <c:pt idx="3">
                  <c:v>49.640760589042401</c:v>
                </c:pt>
                <c:pt idx="5">
                  <c:v>26.667671354473701</c:v>
                </c:pt>
                <c:pt idx="6">
                  <c:v>28.599066593235602</c:v>
                </c:pt>
                <c:pt idx="7">
                  <c:v>49.748570547170203</c:v>
                </c:pt>
                <c:pt idx="8">
                  <c:v>54.630367859347103</c:v>
                </c:pt>
                <c:pt idx="9">
                  <c:v>59.893078481691603</c:v>
                </c:pt>
                <c:pt idx="11">
                  <c:v>37.7226390669951</c:v>
                </c:pt>
                <c:pt idx="12">
                  <c:v>52.272117777467002</c:v>
                </c:pt>
                <c:pt idx="13">
                  <c:v>52.1825223376783</c:v>
                </c:pt>
                <c:pt idx="14">
                  <c:v>47.926863130614699</c:v>
                </c:pt>
              </c:numCache>
            </c:numRef>
          </c:val>
          <c:extLst>
            <c:ext xmlns:c16="http://schemas.microsoft.com/office/drawing/2014/chart" uri="{C3380CC4-5D6E-409C-BE32-E72D297353CC}">
              <c16:uniqueId val="{00000006-5FC9-4BD3-B24A-D790A90DAA6F}"/>
            </c:ext>
          </c:extLst>
        </c:ser>
        <c:ser>
          <c:idx val="6"/>
          <c:order val="6"/>
          <c:tx>
            <c:strRef>
              <c:f>Taul1!$A$8</c:f>
              <c:strCache>
                <c:ptCount val="1"/>
                <c:pt idx="0">
                  <c:v>Kan inte säga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Taul1!$B$8:$P$8</c:f>
              <c:numCache>
                <c:formatCode>General</c:formatCode>
                <c:ptCount val="15"/>
                <c:pt idx="0">
                  <c:v>0.72794043631884797</c:v>
                </c:pt>
                <c:pt idx="2">
                  <c:v>0.56439255632894803</c:v>
                </c:pt>
                <c:pt idx="3">
                  <c:v>0.899371076862159</c:v>
                </c:pt>
                <c:pt idx="7">
                  <c:v>0.58954861799221603</c:v>
                </c:pt>
                <c:pt idx="8">
                  <c:v>0.24425155283581301</c:v>
                </c:pt>
                <c:pt idx="9">
                  <c:v>2.19769858216929</c:v>
                </c:pt>
                <c:pt idx="11">
                  <c:v>1.0205467193606601</c:v>
                </c:pt>
                <c:pt idx="12">
                  <c:v>0.64363833484346</c:v>
                </c:pt>
                <c:pt idx="13">
                  <c:v>1.32759525342356</c:v>
                </c:pt>
                <c:pt idx="14">
                  <c:v>0.42344833776017599</c:v>
                </c:pt>
              </c:numCache>
            </c:numRef>
          </c:val>
          <c:extLst>
            <c:ext xmlns:c16="http://schemas.microsoft.com/office/drawing/2014/chart" uri="{C3380CC4-5D6E-409C-BE32-E72D297353CC}">
              <c16:uniqueId val="{00000007-5FC9-4BD3-B24A-D790A90DAA6F}"/>
            </c:ext>
          </c:extLst>
        </c:ser>
        <c:ser>
          <c:idx val="7"/>
          <c:order val="7"/>
          <c:tx>
            <c:strRef>
              <c:f>Taul1!$A$9</c:f>
              <c:strCache>
                <c:ptCount val="1"/>
                <c:pt idx="0">
                  <c:v>Vill inte
säga</c:v>
                </c:pt>
              </c:strCache>
            </c:strRef>
          </c:tx>
          <c:spPr>
            <a:solidFill>
              <a:srgbClr val="A0A0A0"/>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Taul1!$B$9:$P$9</c:f>
              <c:numCache>
                <c:formatCode>General</c:formatCode>
                <c:ptCount val="15"/>
                <c:pt idx="0">
                  <c:v>8.4688588090372302E-2</c:v>
                </c:pt>
                <c:pt idx="3">
                  <c:v>0.17096225744367999</c:v>
                </c:pt>
                <c:pt idx="9">
                  <c:v>0.34748375563656803</c:v>
                </c:pt>
                <c:pt idx="13">
                  <c:v>1.1027559001593299</c:v>
                </c:pt>
              </c:numCache>
            </c:numRef>
          </c:val>
          <c:extLst>
            <c:ext xmlns:c16="http://schemas.microsoft.com/office/drawing/2014/chart" uri="{C3380CC4-5D6E-409C-BE32-E72D297353CC}">
              <c16:uniqueId val="{00000008-5FC9-4BD3-B24A-D790A90DAA6F}"/>
            </c:ext>
          </c:extLst>
        </c:ser>
        <c:dLbls>
          <c:showLegendKey val="0"/>
          <c:showVal val="0"/>
          <c:showCatName val="0"/>
          <c:showSerName val="0"/>
          <c:showPercent val="0"/>
          <c:showBubbleSize val="0"/>
        </c:dLbls>
        <c:gapWidth val="50"/>
        <c:overlap val="100"/>
        <c:axId val="-335900688"/>
        <c:axId val="-335907760"/>
      </c:barChart>
      <c:catAx>
        <c:axId val="-335900688"/>
        <c:scaling>
          <c:orientation val="maxMin"/>
        </c:scaling>
        <c:delete val="0"/>
        <c:axPos val="l"/>
        <c:numFmt formatCode="General" sourceLinked="0"/>
        <c:majorTickMark val="none"/>
        <c:minorTickMark val="none"/>
        <c:tickLblPos val="low"/>
        <c:spPr>
          <a:ln>
            <a:noFill/>
          </a:ln>
        </c:spPr>
        <c:txPr>
          <a:bodyPr/>
          <a:lstStyle/>
          <a:p>
            <a:pPr rtl="0">
              <a:defRPr>
                <a:solidFill>
                  <a:srgbClr val="262626"/>
                </a:solidFill>
                <a:latin typeface="Calibri" panose="020F0502020204030204" pitchFamily="34" charset="0"/>
                <a:cs typeface="Arial" panose="020B0604020202020204" pitchFamily="34" charset="0"/>
              </a:defRPr>
            </a:pPr>
            <a:endParaRPr lang="fi-FI"/>
          </a:p>
        </c:txPr>
        <c:crossAx val="-335907760"/>
        <c:crosses val="autoZero"/>
        <c:auto val="1"/>
        <c:lblAlgn val="ctr"/>
        <c:lblOffset val="100"/>
        <c:tickLblSkip val="1"/>
        <c:noMultiLvlLbl val="0"/>
      </c:catAx>
      <c:valAx>
        <c:axId val="-335907760"/>
        <c:scaling>
          <c:orientation val="minMax"/>
          <c:max val="100.01"/>
          <c:min val="0"/>
        </c:scaling>
        <c:delete val="0"/>
        <c:axPos val="t"/>
        <c:majorGridlines>
          <c:spPr>
            <a:ln w="6350">
              <a:solidFill>
                <a:srgbClr val="A0A0A0"/>
              </a:solidFill>
              <a:prstDash val="dash"/>
            </a:ln>
          </c:spPr>
        </c:majorGridlines>
        <c:title>
          <c:tx>
            <c:rich>
              <a:bodyPr/>
              <a:lstStyle/>
              <a:p>
                <a:pPr rtl="0">
                  <a:defRPr sz="1000" b="0">
                    <a:solidFill>
                      <a:srgbClr val="A0A0A0"/>
                    </a:solidFill>
                    <a:latin typeface="Calibri" panose="020F0502020204030204" pitchFamily="34" charset="0"/>
                    <a:cs typeface="Arial" panose="020B0604020202020204" pitchFamily="34" charset="0"/>
                  </a:defRPr>
                </a:pPr>
                <a:r>
                  <a:rPr lang="sv-fi" sz="1000" b="0" i="0" u="none" baseline="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rtl="0">
              <a:defRPr sz="1000">
                <a:solidFill>
                  <a:srgbClr val="A0A0A0"/>
                </a:solidFill>
                <a:latin typeface="Calibri" panose="020F0502020204030204" pitchFamily="34" charset="0"/>
                <a:cs typeface="Arial" panose="020B0604020202020204" pitchFamily="34" charset="0"/>
              </a:defRPr>
            </a:pPr>
            <a:endParaRPr lang="fi-FI"/>
          </a:p>
        </c:txPr>
        <c:crossAx val="-335900688"/>
        <c:crosses val="autoZero"/>
        <c:crossBetween val="between"/>
        <c:majorUnit val="10"/>
        <c:minorUnit val="1"/>
      </c:valAx>
      <c:spPr>
        <a:ln>
          <a:noFill/>
        </a:ln>
      </c:spPr>
    </c:plotArea>
    <c:legend>
      <c:legendPos val="t"/>
      <c:layout>
        <c:manualLayout>
          <c:xMode val="edge"/>
          <c:yMode val="edge"/>
          <c:x val="1.8736915051545105E-2"/>
          <c:y val="1.4904447236692011E-2"/>
          <c:w val="0.98005168812921395"/>
          <c:h val="0.11008897428935437"/>
        </c:manualLayout>
      </c:layout>
      <c:overlay val="0"/>
      <c:txPr>
        <a:bodyPr/>
        <a:lstStyle/>
        <a:p>
          <a:pPr rtl="0">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rtl="0">
        <a:defRPr sz="1200">
          <a:latin typeface="Calibri" panose="020F0502020204030204" pitchFamily="34" charset="0"/>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78542750787558"/>
          <c:y val="0.1264984641769068"/>
          <c:w val="0.55199234532502173"/>
          <c:h val="0.80794874643558123"/>
        </c:manualLayout>
      </c:layout>
      <c:barChart>
        <c:barDir val="bar"/>
        <c:grouping val="stacked"/>
        <c:varyColors val="0"/>
        <c:ser>
          <c:idx val="0"/>
          <c:order val="0"/>
          <c:tx>
            <c:strRef>
              <c:f>Taul1!$A$2</c:f>
              <c:strCache>
                <c:ptCount val="1"/>
                <c:pt idx="0">
                  <c:v>5 Mycket svag</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Taul1!$B$2:$P$2</c:f>
              <c:numCache>
                <c:formatCode>General</c:formatCode>
                <c:ptCount val="15"/>
                <c:pt idx="0">
                  <c:v>19.165341261032999</c:v>
                </c:pt>
                <c:pt idx="2">
                  <c:v>18.208283938672501</c:v>
                </c:pt>
                <c:pt idx="3">
                  <c:v>20.571000944619701</c:v>
                </c:pt>
                <c:pt idx="5">
                  <c:v>10.9783720672889</c:v>
                </c:pt>
                <c:pt idx="6">
                  <c:v>11.664688657358999</c:v>
                </c:pt>
                <c:pt idx="7">
                  <c:v>23.689621551066601</c:v>
                </c:pt>
                <c:pt idx="8">
                  <c:v>25.097903086337599</c:v>
                </c:pt>
                <c:pt idx="9">
                  <c:v>24.616496301321799</c:v>
                </c:pt>
                <c:pt idx="11">
                  <c:v>17.428738265610299</c:v>
                </c:pt>
                <c:pt idx="12">
                  <c:v>19.159659700049399</c:v>
                </c:pt>
                <c:pt idx="13">
                  <c:v>27.683900744987099</c:v>
                </c:pt>
                <c:pt idx="14">
                  <c:v>19.109667241831001</c:v>
                </c:pt>
              </c:numCache>
            </c:numRef>
          </c:val>
          <c:extLst>
            <c:ext xmlns:c16="http://schemas.microsoft.com/office/drawing/2014/chart" uri="{C3380CC4-5D6E-409C-BE32-E72D297353CC}">
              <c16:uniqueId val="{00000000-5D3B-42C1-A866-4E3332DFD3DF}"/>
            </c:ext>
          </c:extLst>
        </c:ser>
        <c:ser>
          <c:idx val="1"/>
          <c:order val="1"/>
          <c:tx>
            <c:strRef>
              <c:f>Taul1!$A$3</c:f>
              <c:strCache>
                <c:ptCount val="1"/>
                <c:pt idx="0">
                  <c:v>4 Svag</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Taul1!$B$3:$P$3</c:f>
              <c:numCache>
                <c:formatCode>General</c:formatCode>
                <c:ptCount val="15"/>
                <c:pt idx="0">
                  <c:v>46.1804632184949</c:v>
                </c:pt>
                <c:pt idx="2">
                  <c:v>42.8847201250314</c:v>
                </c:pt>
                <c:pt idx="3">
                  <c:v>50.238166637299699</c:v>
                </c:pt>
                <c:pt idx="5">
                  <c:v>42.420964438231501</c:v>
                </c:pt>
                <c:pt idx="6">
                  <c:v>52.974269975409001</c:v>
                </c:pt>
                <c:pt idx="7">
                  <c:v>45.7659403823018</c:v>
                </c:pt>
                <c:pt idx="8">
                  <c:v>47.062491685512803</c:v>
                </c:pt>
                <c:pt idx="9">
                  <c:v>41.401284174771199</c:v>
                </c:pt>
                <c:pt idx="11">
                  <c:v>40.023973762655601</c:v>
                </c:pt>
                <c:pt idx="12">
                  <c:v>43.2761576680074</c:v>
                </c:pt>
                <c:pt idx="13">
                  <c:v>40.320593436197299</c:v>
                </c:pt>
                <c:pt idx="14">
                  <c:v>56.436795497155202</c:v>
                </c:pt>
              </c:numCache>
            </c:numRef>
          </c:val>
          <c:extLst>
            <c:ext xmlns:c16="http://schemas.microsoft.com/office/drawing/2014/chart" uri="{C3380CC4-5D6E-409C-BE32-E72D297353CC}">
              <c16:uniqueId val="{00000001-5D3B-42C1-A866-4E3332DFD3DF}"/>
            </c:ext>
          </c:extLst>
        </c:ser>
        <c:ser>
          <c:idx val="2"/>
          <c:order val="2"/>
          <c:tx>
            <c:strRef>
              <c:f>Taul1!$A$4</c:f>
              <c:strCache>
                <c:ptCount val="1"/>
                <c:pt idx="0">
                  <c:v>3 Måttlig</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Taul1!$B$4:$P$4</c:f>
              <c:numCache>
                <c:formatCode>General</c:formatCode>
                <c:ptCount val="15"/>
                <c:pt idx="0">
                  <c:v>26.7241746441068</c:v>
                </c:pt>
                <c:pt idx="2">
                  <c:v>31.188326397837699</c:v>
                </c:pt>
                <c:pt idx="3">
                  <c:v>21.229696841009101</c:v>
                </c:pt>
                <c:pt idx="5">
                  <c:v>29.9451002355428</c:v>
                </c:pt>
                <c:pt idx="6">
                  <c:v>30.737668255037899</c:v>
                </c:pt>
                <c:pt idx="7">
                  <c:v>22.579947632040401</c:v>
                </c:pt>
                <c:pt idx="8">
                  <c:v>22.967939337501601</c:v>
                </c:pt>
                <c:pt idx="9">
                  <c:v>27.8668680984267</c:v>
                </c:pt>
                <c:pt idx="11">
                  <c:v>33.323006599578299</c:v>
                </c:pt>
                <c:pt idx="12">
                  <c:v>27.408875155194998</c:v>
                </c:pt>
                <c:pt idx="13">
                  <c:v>26.839965016885099</c:v>
                </c:pt>
                <c:pt idx="14">
                  <c:v>19.3870222820767</c:v>
                </c:pt>
              </c:numCache>
            </c:numRef>
          </c:val>
          <c:extLst>
            <c:ext xmlns:c16="http://schemas.microsoft.com/office/drawing/2014/chart" uri="{C3380CC4-5D6E-409C-BE32-E72D297353CC}">
              <c16:uniqueId val="{00000002-5D3B-42C1-A866-4E3332DFD3DF}"/>
            </c:ext>
          </c:extLst>
        </c:ser>
        <c:ser>
          <c:idx val="3"/>
          <c:order val="3"/>
          <c:tx>
            <c:strRef>
              <c:f>Taul1!$A$5</c:f>
              <c:strCache>
                <c:ptCount val="1"/>
                <c:pt idx="0">
                  <c:v>2 Stark</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Taul1!$B$5:$P$5</c:f>
              <c:numCache>
                <c:formatCode>General</c:formatCode>
                <c:ptCount val="15"/>
                <c:pt idx="0">
                  <c:v>6.3065778917407203</c:v>
                </c:pt>
                <c:pt idx="2">
                  <c:v>5.3350807624043597</c:v>
                </c:pt>
                <c:pt idx="3">
                  <c:v>7.1621603995885899</c:v>
                </c:pt>
                <c:pt idx="5">
                  <c:v>14.3724015203011</c:v>
                </c:pt>
                <c:pt idx="6">
                  <c:v>4.6233731121938799</c:v>
                </c:pt>
                <c:pt idx="7">
                  <c:v>7.2499351297797601</c:v>
                </c:pt>
                <c:pt idx="8">
                  <c:v>2.6577258214713302</c:v>
                </c:pt>
                <c:pt idx="9">
                  <c:v>2.78367786121931</c:v>
                </c:pt>
                <c:pt idx="11">
                  <c:v>7.0389741458995996</c:v>
                </c:pt>
                <c:pt idx="12">
                  <c:v>7.0797137257784604</c:v>
                </c:pt>
                <c:pt idx="13">
                  <c:v>5.1555408019304503</c:v>
                </c:pt>
                <c:pt idx="14">
                  <c:v>5.0665149789370298</c:v>
                </c:pt>
              </c:numCache>
            </c:numRef>
          </c:val>
          <c:extLst>
            <c:ext xmlns:c16="http://schemas.microsoft.com/office/drawing/2014/chart" uri="{C3380CC4-5D6E-409C-BE32-E72D297353CC}">
              <c16:uniqueId val="{00000003-5D3B-42C1-A866-4E3332DFD3DF}"/>
            </c:ext>
          </c:extLst>
        </c:ser>
        <c:ser>
          <c:idx val="4"/>
          <c:order val="4"/>
          <c:tx>
            <c:strRef>
              <c:f>Taul1!$A$6</c:f>
              <c:strCache>
                <c:ptCount val="1"/>
                <c:pt idx="0">
                  <c:v>1 Mycket stark</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Taul1!$B$6:$P$6</c:f>
              <c:numCache>
                <c:formatCode>General</c:formatCode>
                <c:ptCount val="15"/>
                <c:pt idx="0">
                  <c:v>0.95933239487183997</c:v>
                </c:pt>
                <c:pt idx="2">
                  <c:v>1.65346439844213</c:v>
                </c:pt>
                <c:pt idx="3">
                  <c:v>0.19739708388589799</c:v>
                </c:pt>
                <c:pt idx="5">
                  <c:v>1.66393033533797</c:v>
                </c:pt>
                <c:pt idx="7">
                  <c:v>0.42578453651210502</c:v>
                </c:pt>
                <c:pt idx="8">
                  <c:v>1.33302015431688</c:v>
                </c:pt>
                <c:pt idx="9">
                  <c:v>1.5966851713453101</c:v>
                </c:pt>
                <c:pt idx="11">
                  <c:v>1.1764966792817899</c:v>
                </c:pt>
                <c:pt idx="12">
                  <c:v>1.9373232234259199</c:v>
                </c:pt>
              </c:numCache>
            </c:numRef>
          </c:val>
          <c:extLst>
            <c:ext xmlns:c16="http://schemas.microsoft.com/office/drawing/2014/chart" uri="{C3380CC4-5D6E-409C-BE32-E72D297353CC}">
              <c16:uniqueId val="{00000004-5D3B-42C1-A866-4E3332DFD3DF}"/>
            </c:ext>
          </c:extLst>
        </c:ser>
        <c:ser>
          <c:idx val="5"/>
          <c:order val="5"/>
          <c:tx>
            <c:strRef>
              <c:f>Taul1!$A$7</c:f>
              <c:strCache>
                <c:ptCount val="1"/>
                <c:pt idx="0">
                  <c:v>Kan inte säga</c:v>
                </c:pt>
              </c:strCache>
            </c:strRef>
          </c:tx>
          <c:spPr>
            <a:solidFill>
              <a:srgbClr val="E1E1E1"/>
            </a:solidFill>
          </c:spPr>
          <c:invertIfNegative val="0"/>
          <c:dPt>
            <c:idx val="3"/>
            <c:invertIfNegative val="0"/>
            <c:bubble3D val="0"/>
            <c:extLst>
              <c:ext xmlns:c16="http://schemas.microsoft.com/office/drawing/2014/chart" uri="{C3380CC4-5D6E-409C-BE32-E72D297353CC}">
                <c16:uniqueId val="{00000000-1E33-4ABE-B43B-2B7C2BA3BBD8}"/>
              </c:ext>
            </c:extLst>
          </c:dPt>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Taul1!$B$7:$P$7</c:f>
              <c:numCache>
                <c:formatCode>General</c:formatCode>
                <c:ptCount val="15"/>
                <c:pt idx="0">
                  <c:v>0.66411058975250303</c:v>
                </c:pt>
                <c:pt idx="2">
                  <c:v>0.73012437761184301</c:v>
                </c:pt>
                <c:pt idx="3">
                  <c:v>0.60157809359686798</c:v>
                </c:pt>
                <c:pt idx="5">
                  <c:v>0.61923140329759896</c:v>
                </c:pt>
                <c:pt idx="7">
                  <c:v>0.28877076829929899</c:v>
                </c:pt>
                <c:pt idx="8">
                  <c:v>0.88091991485965104</c:v>
                </c:pt>
                <c:pt idx="9">
                  <c:v>1.73498839291564</c:v>
                </c:pt>
                <c:pt idx="11">
                  <c:v>1.0088105469743101</c:v>
                </c:pt>
                <c:pt idx="12">
                  <c:v>1.13827052754369</c:v>
                </c:pt>
              </c:numCache>
            </c:numRef>
          </c:val>
          <c:extLst>
            <c:ext xmlns:c16="http://schemas.microsoft.com/office/drawing/2014/chart" uri="{C3380CC4-5D6E-409C-BE32-E72D297353CC}">
              <c16:uniqueId val="{00000006-5D3B-42C1-A866-4E3332DFD3DF}"/>
            </c:ext>
          </c:extLst>
        </c:ser>
        <c:ser>
          <c:idx val="6"/>
          <c:order val="6"/>
          <c:tx>
            <c:strRef>
              <c:f>Taul1!$A$8</c:f>
              <c:strCache>
                <c:ptCount val="1"/>
                <c:pt idx="0">
                  <c:v>Genomsnitt</c:v>
                </c:pt>
              </c:strCache>
            </c:strRef>
          </c:tx>
          <c:spPr>
            <a:noFill/>
          </c:spPr>
          <c:invertIfNegative val="0"/>
          <c:dLbls>
            <c:numFmt formatCode="#,##0.00" sourceLinked="0"/>
            <c:spPr>
              <a:noFill/>
              <a:ln>
                <a:noFill/>
              </a:ln>
              <a:effectLst/>
            </c:spPr>
            <c:txPr>
              <a:bodyPr wrap="square" lIns="38100" tIns="19050" rIns="38100" bIns="19050" anchor="ctr">
                <a:spAutoFit/>
              </a:bodyPr>
              <a:lstStyle/>
              <a:p>
                <a:pPr rtl="0">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Taul1!$B$8:$P$8</c:f>
              <c:numCache>
                <c:formatCode>General</c:formatCode>
                <c:ptCount val="15"/>
                <c:pt idx="0">
                  <c:v>3.7679591284880298</c:v>
                </c:pt>
                <c:pt idx="2">
                  <c:v>3.7117897348020001</c:v>
                </c:pt>
                <c:pt idx="3">
                  <c:v>3.8433052794148899</c:v>
                </c:pt>
                <c:pt idx="5">
                  <c:v>3.4696828877552099</c:v>
                </c:pt>
                <c:pt idx="6">
                  <c:v>3.7168027417793299</c:v>
                </c:pt>
                <c:pt idx="7">
                  <c:v>3.8528997178844699</c:v>
                </c:pt>
                <c:pt idx="8">
                  <c:v>3.9275159903533599</c:v>
                </c:pt>
                <c:pt idx="9">
                  <c:v>3.8615195499290098</c:v>
                </c:pt>
                <c:pt idx="11">
                  <c:v>3.6615688037619698</c:v>
                </c:pt>
                <c:pt idx="12">
                  <c:v>3.7145446197677199</c:v>
                </c:pt>
                <c:pt idx="13">
                  <c:v>3.9053285412424099</c:v>
                </c:pt>
                <c:pt idx="14">
                  <c:v>3.8958961500188001</c:v>
                </c:pt>
              </c:numCache>
            </c:numRef>
          </c:val>
          <c:extLst>
            <c:ext xmlns:c16="http://schemas.microsoft.com/office/drawing/2014/chart" uri="{C3380CC4-5D6E-409C-BE32-E72D297353CC}">
              <c16:uniqueId val="{00000007-5D3B-42C1-A866-4E3332DFD3DF}"/>
            </c:ext>
          </c:extLst>
        </c:ser>
        <c:dLbls>
          <c:showLegendKey val="0"/>
          <c:showVal val="0"/>
          <c:showCatName val="0"/>
          <c:showSerName val="0"/>
          <c:showPercent val="0"/>
          <c:showBubbleSize val="0"/>
        </c:dLbls>
        <c:gapWidth val="50"/>
        <c:overlap val="100"/>
        <c:axId val="-335896880"/>
        <c:axId val="-335896336"/>
      </c:barChart>
      <c:catAx>
        <c:axId val="-335896880"/>
        <c:scaling>
          <c:orientation val="maxMin"/>
        </c:scaling>
        <c:delete val="0"/>
        <c:axPos val="l"/>
        <c:numFmt formatCode="General" sourceLinked="0"/>
        <c:majorTickMark val="none"/>
        <c:minorTickMark val="none"/>
        <c:tickLblPos val="low"/>
        <c:spPr>
          <a:ln>
            <a:noFill/>
          </a:ln>
        </c:spPr>
        <c:txPr>
          <a:bodyPr/>
          <a:lstStyle/>
          <a:p>
            <a:pPr rtl="0">
              <a:defRPr>
                <a:solidFill>
                  <a:srgbClr val="262626"/>
                </a:solidFill>
                <a:latin typeface="Calibri" panose="020F0502020204030204" pitchFamily="34" charset="0"/>
                <a:cs typeface="Arial" panose="020B0604020202020204" pitchFamily="34" charset="0"/>
              </a:defRPr>
            </a:pPr>
            <a:endParaRPr lang="fi-FI"/>
          </a:p>
        </c:txPr>
        <c:crossAx val="-335896336"/>
        <c:crosses val="autoZero"/>
        <c:auto val="1"/>
        <c:lblAlgn val="ctr"/>
        <c:lblOffset val="100"/>
        <c:tickLblSkip val="1"/>
        <c:noMultiLvlLbl val="0"/>
      </c:catAx>
      <c:valAx>
        <c:axId val="-335896336"/>
        <c:scaling>
          <c:orientation val="minMax"/>
          <c:max val="100.01"/>
          <c:min val="0"/>
        </c:scaling>
        <c:delete val="0"/>
        <c:axPos val="t"/>
        <c:majorGridlines>
          <c:spPr>
            <a:ln w="6350">
              <a:solidFill>
                <a:srgbClr val="A0A0A0"/>
              </a:solidFill>
              <a:prstDash val="dash"/>
            </a:ln>
          </c:spPr>
        </c:majorGridlines>
        <c:title>
          <c:tx>
            <c:rich>
              <a:bodyPr/>
              <a:lstStyle/>
              <a:p>
                <a:pPr rtl="0">
                  <a:defRPr sz="1000" b="0">
                    <a:solidFill>
                      <a:srgbClr val="A0A0A0"/>
                    </a:solidFill>
                    <a:latin typeface="Calibri" panose="020F0502020204030204" pitchFamily="34" charset="0"/>
                    <a:cs typeface="Arial" panose="020B0604020202020204" pitchFamily="34" charset="0"/>
                  </a:defRPr>
                </a:pPr>
                <a:r>
                  <a:rPr lang="sv-fi" sz="1000" b="0" i="0" u="none" baseline="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rtl="0">
              <a:defRPr sz="1000">
                <a:solidFill>
                  <a:srgbClr val="A0A0A0"/>
                </a:solidFill>
                <a:latin typeface="Calibri" panose="020F0502020204030204" pitchFamily="34" charset="0"/>
                <a:cs typeface="Arial" panose="020B0604020202020204" pitchFamily="34" charset="0"/>
              </a:defRPr>
            </a:pPr>
            <a:endParaRPr lang="fi-FI"/>
          </a:p>
        </c:txPr>
        <c:crossAx val="-335896880"/>
        <c:crosses val="autoZero"/>
        <c:crossBetween val="between"/>
        <c:majorUnit val="10"/>
        <c:minorUnit val="1"/>
      </c:valAx>
      <c:spPr>
        <a:ln>
          <a:noFill/>
        </a:ln>
      </c:spPr>
    </c:plotArea>
    <c:legend>
      <c:legendPos val="t"/>
      <c:layout>
        <c:manualLayout>
          <c:xMode val="edge"/>
          <c:yMode val="edge"/>
          <c:x val="8.0101468947386845E-2"/>
          <c:y val="1.4904447236692011E-2"/>
          <c:w val="0.91989853105261321"/>
          <c:h val="8.8868815138160792E-2"/>
        </c:manualLayout>
      </c:layout>
      <c:overlay val="0"/>
      <c:txPr>
        <a:bodyPr/>
        <a:lstStyle/>
        <a:p>
          <a:pPr rtl="0">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rtl="0">
        <a:defRPr sz="1200">
          <a:latin typeface="Calibri" panose="020F050202020403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17057082640609"/>
          <c:y val="0.1264984641769068"/>
          <c:w val="0.55360720200649116"/>
          <c:h val="0.80794874643558123"/>
        </c:manualLayout>
      </c:layout>
      <c:barChart>
        <c:barDir val="bar"/>
        <c:grouping val="stacked"/>
        <c:varyColors val="0"/>
        <c:ser>
          <c:idx val="0"/>
          <c:order val="0"/>
          <c:tx>
            <c:strRef>
              <c:f>Taul1!$A$2</c:f>
              <c:strCache>
                <c:ptCount val="1"/>
                <c:pt idx="0">
                  <c:v>Timmar</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Taul1!$B$2:$P$2</c:f>
              <c:numCache>
                <c:formatCode>General</c:formatCode>
                <c:ptCount val="15"/>
                <c:pt idx="0">
                  <c:v>83.680192558549606</c:v>
                </c:pt>
                <c:pt idx="2">
                  <c:v>85.035308042722207</c:v>
                </c:pt>
                <c:pt idx="3">
                  <c:v>81.877377816238507</c:v>
                </c:pt>
                <c:pt idx="5">
                  <c:v>80.487210003455203</c:v>
                </c:pt>
                <c:pt idx="6">
                  <c:v>84.562979219968497</c:v>
                </c:pt>
                <c:pt idx="7">
                  <c:v>89.089222107770993</c:v>
                </c:pt>
                <c:pt idx="8">
                  <c:v>82.569924837035998</c:v>
                </c:pt>
                <c:pt idx="9">
                  <c:v>80.647550108631705</c:v>
                </c:pt>
                <c:pt idx="11">
                  <c:v>79.951586532465896</c:v>
                </c:pt>
                <c:pt idx="12">
                  <c:v>80.166413164599604</c:v>
                </c:pt>
                <c:pt idx="13">
                  <c:v>91.599583777538001</c:v>
                </c:pt>
                <c:pt idx="14">
                  <c:v>89.147584648948296</c:v>
                </c:pt>
              </c:numCache>
            </c:numRef>
          </c:val>
          <c:extLst>
            <c:ext xmlns:c16="http://schemas.microsoft.com/office/drawing/2014/chart" uri="{C3380CC4-5D6E-409C-BE32-E72D297353CC}">
              <c16:uniqueId val="{00000000-3E64-44C4-9319-A989E69D3C2E}"/>
            </c:ext>
          </c:extLst>
        </c:ser>
        <c:ser>
          <c:idx val="1"/>
          <c:order val="1"/>
          <c:tx>
            <c:strRef>
              <c:f>Taul1!$A$3</c:f>
              <c:strCache>
                <c:ptCount val="1"/>
                <c:pt idx="0">
                  <c:v>Dagar</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Taul1!$B$3:$P$3</c:f>
              <c:numCache>
                <c:formatCode>General</c:formatCode>
                <c:ptCount val="15"/>
                <c:pt idx="0">
                  <c:v>10.9193659606188</c:v>
                </c:pt>
                <c:pt idx="2">
                  <c:v>9.5882919943826597</c:v>
                </c:pt>
                <c:pt idx="3">
                  <c:v>12.601609838936</c:v>
                </c:pt>
                <c:pt idx="5">
                  <c:v>15.8414388209761</c:v>
                </c:pt>
                <c:pt idx="6">
                  <c:v>13.2985839838896</c:v>
                </c:pt>
                <c:pt idx="7">
                  <c:v>8.0106858944620498</c:v>
                </c:pt>
                <c:pt idx="8">
                  <c:v>8.7229363442862802</c:v>
                </c:pt>
                <c:pt idx="9">
                  <c:v>8.8776215371094196</c:v>
                </c:pt>
                <c:pt idx="11">
                  <c:v>12.8655207478891</c:v>
                </c:pt>
                <c:pt idx="12">
                  <c:v>14.1018879408701</c:v>
                </c:pt>
                <c:pt idx="13">
                  <c:v>5.0291419561178898</c:v>
                </c:pt>
                <c:pt idx="14">
                  <c:v>7.1369710331645004</c:v>
                </c:pt>
              </c:numCache>
            </c:numRef>
          </c:val>
          <c:extLst>
            <c:ext xmlns:c16="http://schemas.microsoft.com/office/drawing/2014/chart" uri="{C3380CC4-5D6E-409C-BE32-E72D297353CC}">
              <c16:uniqueId val="{00000001-3E64-44C4-9319-A989E69D3C2E}"/>
            </c:ext>
          </c:extLst>
        </c:ser>
        <c:ser>
          <c:idx val="2"/>
          <c:order val="2"/>
          <c:tx>
            <c:strRef>
              <c:f>Taul1!$A$4</c:f>
              <c:strCache>
                <c:ptCount val="1"/>
                <c:pt idx="0">
                  <c:v>Veckor</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Taul1!$B$4:$P$4</c:f>
              <c:numCache>
                <c:formatCode>General</c:formatCode>
                <c:ptCount val="15"/>
                <c:pt idx="0">
                  <c:v>2.0817206200498801</c:v>
                </c:pt>
                <c:pt idx="2">
                  <c:v>2.9157849337834998</c:v>
                </c:pt>
                <c:pt idx="3">
                  <c:v>1.1822864123969301</c:v>
                </c:pt>
                <c:pt idx="5">
                  <c:v>2.4787322693634</c:v>
                </c:pt>
                <c:pt idx="6">
                  <c:v>1.62276281183465</c:v>
                </c:pt>
                <c:pt idx="7">
                  <c:v>1.3876329839515</c:v>
                </c:pt>
                <c:pt idx="8">
                  <c:v>2.1137504988692202</c:v>
                </c:pt>
                <c:pt idx="9">
                  <c:v>3.0363512194315199</c:v>
                </c:pt>
                <c:pt idx="11">
                  <c:v>2.64836338920641</c:v>
                </c:pt>
                <c:pt idx="12">
                  <c:v>2.1264023712024098</c:v>
                </c:pt>
                <c:pt idx="14">
                  <c:v>1.9101250201941</c:v>
                </c:pt>
              </c:numCache>
            </c:numRef>
          </c:val>
          <c:extLst>
            <c:ext xmlns:c16="http://schemas.microsoft.com/office/drawing/2014/chart" uri="{C3380CC4-5D6E-409C-BE32-E72D297353CC}">
              <c16:uniqueId val="{00000002-3E64-44C4-9319-A989E69D3C2E}"/>
            </c:ext>
          </c:extLst>
        </c:ser>
        <c:ser>
          <c:idx val="3"/>
          <c:order val="3"/>
          <c:tx>
            <c:strRef>
              <c:f>Taul1!$A$5</c:f>
              <c:strCache>
                <c:ptCount val="1"/>
                <c:pt idx="0">
                  <c:v>Månader</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Taul1!$B$5:$P$5</c:f>
              <c:numCache>
                <c:formatCode>General</c:formatCode>
                <c:ptCount val="15"/>
                <c:pt idx="0">
                  <c:v>0.26935953989961597</c:v>
                </c:pt>
                <c:pt idx="2">
                  <c:v>0.266423084151928</c:v>
                </c:pt>
                <c:pt idx="3">
                  <c:v>0.27732194195050303</c:v>
                </c:pt>
                <c:pt idx="9">
                  <c:v>1.5366484477462401</c:v>
                </c:pt>
                <c:pt idx="11">
                  <c:v>0.85149536421517102</c:v>
                </c:pt>
              </c:numCache>
            </c:numRef>
          </c:val>
          <c:extLst>
            <c:ext xmlns:c16="http://schemas.microsoft.com/office/drawing/2014/chart" uri="{C3380CC4-5D6E-409C-BE32-E72D297353CC}">
              <c16:uniqueId val="{00000003-3E64-44C4-9319-A989E69D3C2E}"/>
            </c:ext>
          </c:extLst>
        </c:ser>
        <c:ser>
          <c:idx val="4"/>
          <c:order val="4"/>
          <c:tx>
            <c:strRef>
              <c:f>Taul1!$A$6</c:f>
              <c:strCache>
                <c:ptCount val="1"/>
                <c:pt idx="0">
                  <c:v>Längre</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rtl="0">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Taul1!$B$6:$P$6</c:f>
              <c:numCache>
                <c:formatCode>General</c:formatCode>
                <c:ptCount val="15"/>
                <c:pt idx="0">
                  <c:v>0.15376757030966701</c:v>
                </c:pt>
                <c:pt idx="3">
                  <c:v>0.32890400542207199</c:v>
                </c:pt>
                <c:pt idx="7">
                  <c:v>0.42578453651210502</c:v>
                </c:pt>
                <c:pt idx="8">
                  <c:v>0.29994512438472698</c:v>
                </c:pt>
                <c:pt idx="11">
                  <c:v>0.48608775220698403</c:v>
                </c:pt>
              </c:numCache>
            </c:numRef>
          </c:val>
          <c:extLst>
            <c:ext xmlns:c16="http://schemas.microsoft.com/office/drawing/2014/chart" uri="{C3380CC4-5D6E-409C-BE32-E72D297353CC}">
              <c16:uniqueId val="{00000004-3E64-44C4-9319-A989E69D3C2E}"/>
            </c:ext>
          </c:extLst>
        </c:ser>
        <c:ser>
          <c:idx val="5"/>
          <c:order val="5"/>
          <c:tx>
            <c:strRef>
              <c:f>Taul1!$A$7</c:f>
              <c:strCache>
                <c:ptCount val="1"/>
                <c:pt idx="0">
                  <c:v>Kan inte säga</c:v>
                </c:pt>
              </c:strCache>
            </c:strRef>
          </c:tx>
          <c:spPr>
            <a:solidFill>
              <a:srgbClr val="E1E1E1"/>
            </a:solidFill>
          </c:spPr>
          <c:invertIfNegative val="0"/>
          <c:dPt>
            <c:idx val="3"/>
            <c:invertIfNegative val="0"/>
            <c:bubble3D val="0"/>
            <c:extLst>
              <c:ext xmlns:c16="http://schemas.microsoft.com/office/drawing/2014/chart" uri="{C3380CC4-5D6E-409C-BE32-E72D297353CC}">
                <c16:uniqueId val="{00000000-2BC5-4F21-A2B9-F4A7E271E22E}"/>
              </c:ext>
            </c:extLst>
          </c:dPt>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Taul1!$B$7:$P$7</c:f>
              <c:numCache>
                <c:formatCode>General</c:formatCode>
                <c:ptCount val="15"/>
                <c:pt idx="0">
                  <c:v>2.8259744072954498</c:v>
                </c:pt>
                <c:pt idx="2">
                  <c:v>2.1941919449596901</c:v>
                </c:pt>
                <c:pt idx="3">
                  <c:v>3.5835863954576599</c:v>
                </c:pt>
                <c:pt idx="5">
                  <c:v>1.19261890620518</c:v>
                </c:pt>
                <c:pt idx="6">
                  <c:v>0.51567398430712996</c:v>
                </c:pt>
                <c:pt idx="7">
                  <c:v>1.0866744773032799</c:v>
                </c:pt>
                <c:pt idx="8">
                  <c:v>6.2934431954237002</c:v>
                </c:pt>
                <c:pt idx="9">
                  <c:v>5.5046626694256897</c:v>
                </c:pt>
                <c:pt idx="11">
                  <c:v>2.9768665833412999</c:v>
                </c:pt>
                <c:pt idx="12">
                  <c:v>3.6052965233278602</c:v>
                </c:pt>
                <c:pt idx="13">
                  <c:v>3.37127426634407</c:v>
                </c:pt>
                <c:pt idx="14">
                  <c:v>1.8053192976930501</c:v>
                </c:pt>
              </c:numCache>
            </c:numRef>
          </c:val>
          <c:extLst>
            <c:ext xmlns:c16="http://schemas.microsoft.com/office/drawing/2014/chart" uri="{C3380CC4-5D6E-409C-BE32-E72D297353CC}">
              <c16:uniqueId val="{00000006-3E64-44C4-9319-A989E69D3C2E}"/>
            </c:ext>
          </c:extLst>
        </c:ser>
        <c:ser>
          <c:idx val="6"/>
          <c:order val="6"/>
          <c:tx>
            <c:strRef>
              <c:f>Taul1!$A$8</c:f>
              <c:strCache>
                <c:ptCount val="1"/>
                <c:pt idx="0">
                  <c:v>Vill inte säga</c:v>
                </c:pt>
              </c:strCache>
            </c:strRef>
          </c:tx>
          <c:spPr>
            <a:solidFill>
              <a:srgbClr val="A0A0A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Taul1!$B$8:$P$8</c:f>
              <c:numCache>
                <c:formatCode>General</c:formatCode>
                <c:ptCount val="15"/>
                <c:pt idx="0">
                  <c:v>6.9619343276806897E-2</c:v>
                </c:pt>
                <c:pt idx="3">
                  <c:v>0.148913589598134</c:v>
                </c:pt>
                <c:pt idx="9">
                  <c:v>0.397166017655388</c:v>
                </c:pt>
                <c:pt idx="11">
                  <c:v>0.220079630675038</c:v>
                </c:pt>
              </c:numCache>
            </c:numRef>
          </c:val>
          <c:extLst>
            <c:ext xmlns:c16="http://schemas.microsoft.com/office/drawing/2014/chart" uri="{C3380CC4-5D6E-409C-BE32-E72D297353CC}">
              <c16:uniqueId val="{00000007-3E64-44C4-9319-A989E69D3C2E}"/>
            </c:ext>
          </c:extLst>
        </c:ser>
        <c:dLbls>
          <c:showLegendKey val="0"/>
          <c:showVal val="0"/>
          <c:showCatName val="0"/>
          <c:showSerName val="0"/>
          <c:showPercent val="0"/>
          <c:showBubbleSize val="0"/>
        </c:dLbls>
        <c:gapWidth val="50"/>
        <c:overlap val="100"/>
        <c:axId val="-335895248"/>
        <c:axId val="-335894160"/>
      </c:barChart>
      <c:catAx>
        <c:axId val="-335895248"/>
        <c:scaling>
          <c:orientation val="maxMin"/>
        </c:scaling>
        <c:delete val="0"/>
        <c:axPos val="l"/>
        <c:numFmt formatCode="General" sourceLinked="0"/>
        <c:majorTickMark val="none"/>
        <c:minorTickMark val="none"/>
        <c:tickLblPos val="low"/>
        <c:spPr>
          <a:ln>
            <a:noFill/>
          </a:ln>
        </c:spPr>
        <c:txPr>
          <a:bodyPr/>
          <a:lstStyle/>
          <a:p>
            <a:pPr rtl="0">
              <a:defRPr>
                <a:solidFill>
                  <a:srgbClr val="262626"/>
                </a:solidFill>
                <a:latin typeface="Calibri" panose="020F0502020204030204" pitchFamily="34" charset="0"/>
                <a:cs typeface="Arial" panose="020B0604020202020204" pitchFamily="34" charset="0"/>
              </a:defRPr>
            </a:pPr>
            <a:endParaRPr lang="fi-FI"/>
          </a:p>
        </c:txPr>
        <c:crossAx val="-335894160"/>
        <c:crosses val="autoZero"/>
        <c:auto val="1"/>
        <c:lblAlgn val="ctr"/>
        <c:lblOffset val="100"/>
        <c:tickLblSkip val="1"/>
        <c:noMultiLvlLbl val="0"/>
      </c:catAx>
      <c:valAx>
        <c:axId val="-335894160"/>
        <c:scaling>
          <c:orientation val="minMax"/>
          <c:max val="100.01"/>
          <c:min val="0"/>
        </c:scaling>
        <c:delete val="0"/>
        <c:axPos val="t"/>
        <c:majorGridlines>
          <c:spPr>
            <a:ln w="6350">
              <a:solidFill>
                <a:srgbClr val="A0A0A0"/>
              </a:solidFill>
              <a:prstDash val="dash"/>
            </a:ln>
          </c:spPr>
        </c:majorGridlines>
        <c:title>
          <c:tx>
            <c:rich>
              <a:bodyPr/>
              <a:lstStyle/>
              <a:p>
                <a:pPr rtl="0">
                  <a:defRPr sz="1000" b="0">
                    <a:solidFill>
                      <a:srgbClr val="A0A0A0"/>
                    </a:solidFill>
                    <a:latin typeface="Calibri" panose="020F0502020204030204" pitchFamily="34" charset="0"/>
                    <a:cs typeface="Arial" panose="020B0604020202020204" pitchFamily="34" charset="0"/>
                  </a:defRPr>
                </a:pPr>
                <a:r>
                  <a:rPr lang="sv-fi" sz="1000" b="0" i="0" u="none" baseline="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rtl="0">
              <a:defRPr sz="1000">
                <a:solidFill>
                  <a:srgbClr val="A0A0A0"/>
                </a:solidFill>
                <a:latin typeface="Calibri" panose="020F0502020204030204" pitchFamily="34" charset="0"/>
                <a:cs typeface="Arial" panose="020B0604020202020204" pitchFamily="34" charset="0"/>
              </a:defRPr>
            </a:pPr>
            <a:endParaRPr lang="fi-FI"/>
          </a:p>
        </c:txPr>
        <c:crossAx val="-335895248"/>
        <c:crosses val="autoZero"/>
        <c:crossBetween val="between"/>
        <c:majorUnit val="10"/>
        <c:minorUnit val="1"/>
      </c:valAx>
      <c:spPr>
        <a:ln>
          <a:noFill/>
        </a:ln>
      </c:spPr>
    </c:plotArea>
    <c:legend>
      <c:legendPos val="t"/>
      <c:layout>
        <c:manualLayout>
          <c:xMode val="edge"/>
          <c:yMode val="edge"/>
          <c:x val="0.20767519804776055"/>
          <c:y val="1.4904447236692011E-2"/>
          <c:w val="0.79111344274322704"/>
          <c:h val="5.4386056517471124E-2"/>
        </c:manualLayout>
      </c:layout>
      <c:overlay val="0"/>
      <c:txPr>
        <a:bodyPr/>
        <a:lstStyle/>
        <a:p>
          <a:pPr rtl="0">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rtl="0">
        <a:defRPr sz="1200">
          <a:latin typeface="Calibri" panose="020F050202020403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18429710819858"/>
          <c:y val="0.1264984641769068"/>
          <c:w val="0.59559347572469867"/>
          <c:h val="0.80794874643558123"/>
        </c:manualLayout>
      </c:layout>
      <c:barChart>
        <c:barDir val="bar"/>
        <c:grouping val="stacked"/>
        <c:varyColors val="0"/>
        <c:ser>
          <c:idx val="0"/>
          <c:order val="0"/>
          <c:tx>
            <c:strRef>
              <c:f>Taul1!$A$2</c:f>
              <c:strCache>
                <c:ptCount val="1"/>
                <c:pt idx="0">
                  <c:v>Dagar</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Taul1!$B$2:$P$2</c:f>
              <c:numCache>
                <c:formatCode>General</c:formatCode>
                <c:ptCount val="15"/>
                <c:pt idx="0">
                  <c:v>21.1871845167895</c:v>
                </c:pt>
                <c:pt idx="2">
                  <c:v>18.085472010887699</c:v>
                </c:pt>
                <c:pt idx="3">
                  <c:v>25.033410443227499</c:v>
                </c:pt>
                <c:pt idx="5">
                  <c:v>26.647275223743002</c:v>
                </c:pt>
                <c:pt idx="6">
                  <c:v>22.910317654379099</c:v>
                </c:pt>
                <c:pt idx="7">
                  <c:v>24.915275560832502</c:v>
                </c:pt>
                <c:pt idx="8">
                  <c:v>15.781935945190799</c:v>
                </c:pt>
                <c:pt idx="9">
                  <c:v>14.914525066628601</c:v>
                </c:pt>
                <c:pt idx="11">
                  <c:v>17.138439091393199</c:v>
                </c:pt>
                <c:pt idx="12">
                  <c:v>19.358719977559801</c:v>
                </c:pt>
                <c:pt idx="13">
                  <c:v>16.090317720735101</c:v>
                </c:pt>
                <c:pt idx="14">
                  <c:v>28.117800546021499</c:v>
                </c:pt>
              </c:numCache>
            </c:numRef>
          </c:val>
          <c:extLst>
            <c:ext xmlns:c16="http://schemas.microsoft.com/office/drawing/2014/chart" uri="{C3380CC4-5D6E-409C-BE32-E72D297353CC}">
              <c16:uniqueId val="{00000000-4CD0-4F60-BB6A-57F1008B96FE}"/>
            </c:ext>
          </c:extLst>
        </c:ser>
        <c:ser>
          <c:idx val="1"/>
          <c:order val="1"/>
          <c:tx>
            <c:strRef>
              <c:f>Taul1!$A$3</c:f>
              <c:strCache>
                <c:ptCount val="1"/>
                <c:pt idx="0">
                  <c:v>Veckor</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Taul1!$B$3:$P$3</c:f>
              <c:numCache>
                <c:formatCode>General</c:formatCode>
                <c:ptCount val="15"/>
                <c:pt idx="0">
                  <c:v>0.71898801578709803</c:v>
                </c:pt>
                <c:pt idx="2">
                  <c:v>0.266423084151928</c:v>
                </c:pt>
                <c:pt idx="3">
                  <c:v>1.23906313597076</c:v>
                </c:pt>
                <c:pt idx="5">
                  <c:v>0.54222268392324402</c:v>
                </c:pt>
                <c:pt idx="6">
                  <c:v>1.2935584486840701</c:v>
                </c:pt>
                <c:pt idx="7">
                  <c:v>0.17338040683456901</c:v>
                </c:pt>
                <c:pt idx="8">
                  <c:v>0</c:v>
                </c:pt>
                <c:pt idx="9">
                  <c:v>1.7221060190259601</c:v>
                </c:pt>
                <c:pt idx="11">
                  <c:v>1.76023298243088</c:v>
                </c:pt>
                <c:pt idx="12">
                  <c:v>0.53504478545526901</c:v>
                </c:pt>
              </c:numCache>
            </c:numRef>
          </c:val>
          <c:extLst>
            <c:ext xmlns:c16="http://schemas.microsoft.com/office/drawing/2014/chart" uri="{C3380CC4-5D6E-409C-BE32-E72D297353CC}">
              <c16:uniqueId val="{00000001-4CD0-4F60-BB6A-57F1008B96FE}"/>
            </c:ext>
          </c:extLst>
        </c:ser>
        <c:ser>
          <c:idx val="2"/>
          <c:order val="2"/>
          <c:tx>
            <c:strRef>
              <c:f>Taul1!$A$4</c:f>
              <c:strCache>
                <c:ptCount val="1"/>
                <c:pt idx="0">
                  <c:v>Månader</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Taul1!$B$4:$P$4</c:f>
              <c:numCache>
                <c:formatCode>General</c:formatCode>
                <c:ptCount val="15"/>
                <c:pt idx="0">
                  <c:v>11.7268513950394</c:v>
                </c:pt>
                <c:pt idx="2">
                  <c:v>16.522667751599599</c:v>
                </c:pt>
                <c:pt idx="3">
                  <c:v>6.38043959677396</c:v>
                </c:pt>
                <c:pt idx="5">
                  <c:v>18.223289153062101</c:v>
                </c:pt>
                <c:pt idx="6">
                  <c:v>10.003359633899301</c:v>
                </c:pt>
                <c:pt idx="7">
                  <c:v>13.7619223601752</c:v>
                </c:pt>
                <c:pt idx="8">
                  <c:v>6.2296295064520297</c:v>
                </c:pt>
                <c:pt idx="9">
                  <c:v>10.753848789804</c:v>
                </c:pt>
                <c:pt idx="11">
                  <c:v>12.6464882814705</c:v>
                </c:pt>
                <c:pt idx="12">
                  <c:v>8.87561418142508</c:v>
                </c:pt>
                <c:pt idx="13">
                  <c:v>5.5551654356610696</c:v>
                </c:pt>
                <c:pt idx="14">
                  <c:v>14.865850032785699</c:v>
                </c:pt>
              </c:numCache>
            </c:numRef>
          </c:val>
          <c:extLst>
            <c:ext xmlns:c16="http://schemas.microsoft.com/office/drawing/2014/chart" uri="{C3380CC4-5D6E-409C-BE32-E72D297353CC}">
              <c16:uniqueId val="{00000002-4CD0-4F60-BB6A-57F1008B96FE}"/>
            </c:ext>
          </c:extLst>
        </c:ser>
        <c:ser>
          <c:idx val="3"/>
          <c:order val="3"/>
          <c:tx>
            <c:strRef>
              <c:f>Taul1!$A$5</c:f>
              <c:strCache>
                <c:ptCount val="1"/>
                <c:pt idx="0">
                  <c:v>1–4 år</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Taul1!$B$5:$P$5</c:f>
              <c:numCache>
                <c:formatCode>General</c:formatCode>
                <c:ptCount val="15"/>
                <c:pt idx="0">
                  <c:v>28.6419586623024</c:v>
                </c:pt>
                <c:pt idx="2">
                  <c:v>29.491016225684799</c:v>
                </c:pt>
                <c:pt idx="3">
                  <c:v>28.1860720906536</c:v>
                </c:pt>
                <c:pt idx="5">
                  <c:v>32.889723965519899</c:v>
                </c:pt>
                <c:pt idx="6">
                  <c:v>27.336685015436402</c:v>
                </c:pt>
                <c:pt idx="7">
                  <c:v>26.175920174245299</c:v>
                </c:pt>
                <c:pt idx="8">
                  <c:v>28.688930091791899</c:v>
                </c:pt>
                <c:pt idx="9">
                  <c:v>28.660307570309399</c:v>
                </c:pt>
                <c:pt idx="11">
                  <c:v>33.975529324507299</c:v>
                </c:pt>
                <c:pt idx="12">
                  <c:v>25.787520366855301</c:v>
                </c:pt>
                <c:pt idx="13">
                  <c:v>26.718034817136601</c:v>
                </c:pt>
                <c:pt idx="14">
                  <c:v>26.431677393867201</c:v>
                </c:pt>
              </c:numCache>
            </c:numRef>
          </c:val>
          <c:extLst>
            <c:ext xmlns:c16="http://schemas.microsoft.com/office/drawing/2014/chart" uri="{C3380CC4-5D6E-409C-BE32-E72D297353CC}">
              <c16:uniqueId val="{00000003-4CD0-4F60-BB6A-57F1008B96FE}"/>
            </c:ext>
          </c:extLst>
        </c:ser>
        <c:ser>
          <c:idx val="4"/>
          <c:order val="4"/>
          <c:tx>
            <c:strRef>
              <c:f>Taul1!$A$6</c:f>
              <c:strCache>
                <c:ptCount val="1"/>
                <c:pt idx="0">
                  <c:v>Över 5 år</c:v>
                </c:pt>
              </c:strCache>
            </c:strRef>
          </c:tx>
          <c:spPr>
            <a:solidFill>
              <a:srgbClr val="EB599E"/>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Taul1!$B$6:$P$6</c:f>
              <c:numCache>
                <c:formatCode>General</c:formatCode>
                <c:ptCount val="15"/>
                <c:pt idx="0">
                  <c:v>8.7256788085643908</c:v>
                </c:pt>
                <c:pt idx="2">
                  <c:v>6.3635990264519</c:v>
                </c:pt>
                <c:pt idx="3">
                  <c:v>10.306934717986801</c:v>
                </c:pt>
                <c:pt idx="5">
                  <c:v>5.98590356521012</c:v>
                </c:pt>
                <c:pt idx="6">
                  <c:v>10.894954784098701</c:v>
                </c:pt>
                <c:pt idx="7">
                  <c:v>7.1437838602891999</c:v>
                </c:pt>
                <c:pt idx="8">
                  <c:v>10.332205334574899</c:v>
                </c:pt>
                <c:pt idx="9">
                  <c:v>9.0995607252173496</c:v>
                </c:pt>
                <c:pt idx="11">
                  <c:v>12.224917686464099</c:v>
                </c:pt>
                <c:pt idx="12">
                  <c:v>5.8982853555824297</c:v>
                </c:pt>
                <c:pt idx="13">
                  <c:v>6.9519365196907703</c:v>
                </c:pt>
                <c:pt idx="14">
                  <c:v>8.3062607843323608</c:v>
                </c:pt>
              </c:numCache>
            </c:numRef>
          </c:val>
          <c:extLst>
            <c:ext xmlns:c16="http://schemas.microsoft.com/office/drawing/2014/chart" uri="{C3380CC4-5D6E-409C-BE32-E72D297353CC}">
              <c16:uniqueId val="{00000004-4CD0-4F60-BB6A-57F1008B96FE}"/>
            </c:ext>
          </c:extLst>
        </c:ser>
        <c:ser>
          <c:idx val="5"/>
          <c:order val="5"/>
          <c:tx>
            <c:strRef>
              <c:f>Taul1!$A$7</c:f>
              <c:strCache>
                <c:ptCount val="1"/>
                <c:pt idx="0">
                  <c:v>Över 10 år</c:v>
                </c:pt>
              </c:strCache>
            </c:strRef>
          </c:tx>
          <c:spPr>
            <a:solidFill>
              <a:srgbClr val="C10F70"/>
            </a:solidFill>
          </c:spPr>
          <c:invertIfNegative val="0"/>
          <c:dPt>
            <c:idx val="3"/>
            <c:invertIfNegative val="0"/>
            <c:bubble3D val="0"/>
            <c:extLst>
              <c:ext xmlns:c16="http://schemas.microsoft.com/office/drawing/2014/chart" uri="{C3380CC4-5D6E-409C-BE32-E72D297353CC}">
                <c16:uniqueId val="{00000000-3E95-48C4-8847-514EAA4C05A1}"/>
              </c:ext>
            </c:extLst>
          </c:dPt>
          <c:dLbls>
            <c:numFmt formatCode="#,##0" sourceLinked="0"/>
            <c:spPr>
              <a:noFill/>
              <a:ln>
                <a:noFill/>
              </a:ln>
              <a:effectLst/>
            </c:spPr>
            <c:txPr>
              <a:bodyPr wrap="square" lIns="38100" tIns="19050" rIns="38100" bIns="19050" anchor="ctr">
                <a:spAutoFit/>
              </a:bodyPr>
              <a:lstStyle/>
              <a:p>
                <a:pPr rtl="0">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Taul1!$B$7:$P$7</c:f>
              <c:numCache>
                <c:formatCode>General</c:formatCode>
                <c:ptCount val="15"/>
                <c:pt idx="0">
                  <c:v>14.4280077915099</c:v>
                </c:pt>
                <c:pt idx="2">
                  <c:v>15.606185130318201</c:v>
                </c:pt>
                <c:pt idx="3">
                  <c:v>13.0132060715038</c:v>
                </c:pt>
                <c:pt idx="5">
                  <c:v>8.5314821129747198</c:v>
                </c:pt>
                <c:pt idx="6">
                  <c:v>14.142269561915599</c:v>
                </c:pt>
                <c:pt idx="7">
                  <c:v>15.3657894116074</c:v>
                </c:pt>
                <c:pt idx="8">
                  <c:v>20.5989340827457</c:v>
                </c:pt>
                <c:pt idx="9">
                  <c:v>12.748297989473</c:v>
                </c:pt>
                <c:pt idx="11">
                  <c:v>9.5329672504303495</c:v>
                </c:pt>
                <c:pt idx="12">
                  <c:v>19.439172766631899</c:v>
                </c:pt>
                <c:pt idx="13">
                  <c:v>22.368765440768101</c:v>
                </c:pt>
                <c:pt idx="14">
                  <c:v>12.833949451602701</c:v>
                </c:pt>
              </c:numCache>
            </c:numRef>
          </c:val>
          <c:extLst>
            <c:ext xmlns:c16="http://schemas.microsoft.com/office/drawing/2014/chart" uri="{C3380CC4-5D6E-409C-BE32-E72D297353CC}">
              <c16:uniqueId val="{00000006-4CD0-4F60-BB6A-57F1008B96FE}"/>
            </c:ext>
          </c:extLst>
        </c:ser>
        <c:ser>
          <c:idx val="6"/>
          <c:order val="6"/>
          <c:tx>
            <c:strRef>
              <c:f>Taul1!$A$8</c:f>
              <c:strCache>
                <c:ptCount val="1"/>
                <c:pt idx="0">
                  <c:v>Kan inte säga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Taul1!$B$8:$P$8</c:f>
              <c:numCache>
                <c:formatCode>General</c:formatCode>
                <c:ptCount val="15"/>
                <c:pt idx="0">
                  <c:v>14.0678048621212</c:v>
                </c:pt>
                <c:pt idx="2">
                  <c:v>13.4499707787344</c:v>
                </c:pt>
                <c:pt idx="3">
                  <c:v>15.0046248018072</c:v>
                </c:pt>
                <c:pt idx="5">
                  <c:v>7.1801032955666901</c:v>
                </c:pt>
                <c:pt idx="6">
                  <c:v>13.418854901586499</c:v>
                </c:pt>
                <c:pt idx="7">
                  <c:v>12.4639282260157</c:v>
                </c:pt>
                <c:pt idx="8">
                  <c:v>16.800668484767801</c:v>
                </c:pt>
                <c:pt idx="9">
                  <c:v>21.0620136366684</c:v>
                </c:pt>
                <c:pt idx="11">
                  <c:v>11.7600248914073</c:v>
                </c:pt>
                <c:pt idx="12">
                  <c:v>19.4477314798031</c:v>
                </c:pt>
                <c:pt idx="13">
                  <c:v>22.315780066008202</c:v>
                </c:pt>
                <c:pt idx="14">
                  <c:v>9.4444617913904505</c:v>
                </c:pt>
              </c:numCache>
            </c:numRef>
          </c:val>
          <c:extLst>
            <c:ext xmlns:c16="http://schemas.microsoft.com/office/drawing/2014/chart" uri="{C3380CC4-5D6E-409C-BE32-E72D297353CC}">
              <c16:uniqueId val="{00000007-4CD0-4F60-BB6A-57F1008B96FE}"/>
            </c:ext>
          </c:extLst>
        </c:ser>
        <c:ser>
          <c:idx val="7"/>
          <c:order val="7"/>
          <c:tx>
            <c:strRef>
              <c:f>Taul1!$A$9</c:f>
              <c:strCache>
                <c:ptCount val="1"/>
                <c:pt idx="0">
                  <c:v>Vill inte säga</c:v>
                </c:pt>
              </c:strCache>
            </c:strRef>
          </c:tx>
          <c:spPr>
            <a:solidFill>
              <a:srgbClr val="A0A0A0"/>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Taul1!$B$9:$P$9</c:f>
              <c:numCache>
                <c:formatCode>General</c:formatCode>
                <c:ptCount val="15"/>
                <c:pt idx="0">
                  <c:v>0.50352594788574301</c:v>
                </c:pt>
                <c:pt idx="2">
                  <c:v>0.21466599217120899</c:v>
                </c:pt>
                <c:pt idx="3">
                  <c:v>0.83624914207617995</c:v>
                </c:pt>
                <c:pt idx="8">
                  <c:v>1.56769655447651</c:v>
                </c:pt>
                <c:pt idx="9">
                  <c:v>1.0393402028729699</c:v>
                </c:pt>
                <c:pt idx="11">
                  <c:v>0.96140049189621901</c:v>
                </c:pt>
                <c:pt idx="12">
                  <c:v>0.65791108668698295</c:v>
                </c:pt>
              </c:numCache>
            </c:numRef>
          </c:val>
          <c:extLst>
            <c:ext xmlns:c16="http://schemas.microsoft.com/office/drawing/2014/chart" uri="{C3380CC4-5D6E-409C-BE32-E72D297353CC}">
              <c16:uniqueId val="{00000008-4CD0-4F60-BB6A-57F1008B96FE}"/>
            </c:ext>
          </c:extLst>
        </c:ser>
        <c:dLbls>
          <c:showLegendKey val="0"/>
          <c:showVal val="0"/>
          <c:showCatName val="0"/>
          <c:showSerName val="0"/>
          <c:showPercent val="0"/>
          <c:showBubbleSize val="0"/>
        </c:dLbls>
        <c:gapWidth val="50"/>
        <c:overlap val="100"/>
        <c:axId val="-335900688"/>
        <c:axId val="-335907760"/>
      </c:barChart>
      <c:catAx>
        <c:axId val="-335900688"/>
        <c:scaling>
          <c:orientation val="maxMin"/>
        </c:scaling>
        <c:delete val="0"/>
        <c:axPos val="l"/>
        <c:numFmt formatCode="General" sourceLinked="0"/>
        <c:majorTickMark val="none"/>
        <c:minorTickMark val="none"/>
        <c:tickLblPos val="low"/>
        <c:spPr>
          <a:ln>
            <a:noFill/>
          </a:ln>
        </c:spPr>
        <c:txPr>
          <a:bodyPr/>
          <a:lstStyle/>
          <a:p>
            <a:pPr rtl="0">
              <a:defRPr>
                <a:solidFill>
                  <a:srgbClr val="262626"/>
                </a:solidFill>
                <a:latin typeface="Calibri" panose="020F0502020204030204" pitchFamily="34" charset="0"/>
                <a:cs typeface="Arial" panose="020B0604020202020204" pitchFamily="34" charset="0"/>
              </a:defRPr>
            </a:pPr>
            <a:endParaRPr lang="fi-FI"/>
          </a:p>
        </c:txPr>
        <c:crossAx val="-335907760"/>
        <c:crosses val="autoZero"/>
        <c:auto val="1"/>
        <c:lblAlgn val="ctr"/>
        <c:lblOffset val="100"/>
        <c:tickLblSkip val="1"/>
        <c:noMultiLvlLbl val="0"/>
      </c:catAx>
      <c:valAx>
        <c:axId val="-335907760"/>
        <c:scaling>
          <c:orientation val="minMax"/>
          <c:max val="100.01"/>
          <c:min val="0"/>
        </c:scaling>
        <c:delete val="0"/>
        <c:axPos val="t"/>
        <c:majorGridlines>
          <c:spPr>
            <a:ln w="6350">
              <a:solidFill>
                <a:srgbClr val="A0A0A0"/>
              </a:solidFill>
              <a:prstDash val="dash"/>
            </a:ln>
          </c:spPr>
        </c:majorGridlines>
        <c:title>
          <c:tx>
            <c:rich>
              <a:bodyPr/>
              <a:lstStyle/>
              <a:p>
                <a:pPr rtl="0">
                  <a:defRPr sz="1000" b="0">
                    <a:solidFill>
                      <a:srgbClr val="A0A0A0"/>
                    </a:solidFill>
                    <a:latin typeface="Calibri" panose="020F0502020204030204" pitchFamily="34" charset="0"/>
                    <a:cs typeface="Arial" panose="020B0604020202020204" pitchFamily="34" charset="0"/>
                  </a:defRPr>
                </a:pPr>
                <a:r>
                  <a:rPr lang="sv-fi" sz="1000" b="0" i="0" u="none" baseline="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rtl="0">
              <a:defRPr sz="1000">
                <a:solidFill>
                  <a:srgbClr val="A0A0A0"/>
                </a:solidFill>
                <a:latin typeface="Calibri" panose="020F0502020204030204" pitchFamily="34" charset="0"/>
                <a:cs typeface="Arial" panose="020B0604020202020204" pitchFamily="34" charset="0"/>
              </a:defRPr>
            </a:pPr>
            <a:endParaRPr lang="fi-FI"/>
          </a:p>
        </c:txPr>
        <c:crossAx val="-335900688"/>
        <c:crosses val="autoZero"/>
        <c:crossBetween val="between"/>
        <c:majorUnit val="10"/>
        <c:minorUnit val="1"/>
      </c:valAx>
      <c:spPr>
        <a:ln>
          <a:noFill/>
        </a:ln>
      </c:spPr>
    </c:plotArea>
    <c:legend>
      <c:legendPos val="t"/>
      <c:layout>
        <c:manualLayout>
          <c:xMode val="edge"/>
          <c:yMode val="edge"/>
          <c:x val="8.1716325628856376E-2"/>
          <c:y val="1.4904447236692011E-2"/>
          <c:w val="0.91707227755190268"/>
          <c:h val="5.4386056517471124E-2"/>
        </c:manualLayout>
      </c:layout>
      <c:overlay val="0"/>
      <c:txPr>
        <a:bodyPr/>
        <a:lstStyle/>
        <a:p>
          <a:pPr rtl="0">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rtl="0">
        <a:defRPr sz="1200">
          <a:latin typeface="Calibri" panose="020F050202020403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22426481106492"/>
          <c:y val="0.1264984641769068"/>
          <c:w val="0.51438691076009535"/>
          <c:h val="0.80794874643558123"/>
        </c:manualLayout>
      </c:layout>
      <c:barChart>
        <c:barDir val="bar"/>
        <c:grouping val="stacked"/>
        <c:varyColors val="0"/>
        <c:ser>
          <c:idx val="0"/>
          <c:order val="0"/>
          <c:tx>
            <c:strRef>
              <c:f>Taul1!$A$2</c:f>
              <c:strCache>
                <c:ptCount val="1"/>
                <c:pt idx="0">
                  <c:v>Ja</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Taul1!$B$1:$K$1</c:f>
              <c:strCache>
                <c:ptCount val="10"/>
                <c:pt idx="0">
                  <c:v>Coronarestriktionerna eller undvikandet av smitta inverkar.</c:v>
                </c:pt>
                <c:pt idx="1">
                  <c:v>Min livssituation har förändrats och jag har inte hittat sällskap efter det.</c:v>
                </c:pt>
                <c:pt idx="2">
                  <c:v>Jag har inte hittat likasinnade och pålitliga människor eller vänner och känner mig utanför.</c:v>
                </c:pt>
                <c:pt idx="3">
                  <c:v>Jag bor ensam.</c:v>
                </c:pt>
                <c:pt idx="4">
                  <c:v>Jag är inte i ett parförhållande.</c:v>
                </c:pt>
                <c:pt idx="5">
                  <c:v>Det är svårt för mig att lära känna människor, eftersom jag är blyg eller känner mig spänd i sociala situationer.</c:v>
                </c:pt>
                <c:pt idx="6">
                  <c:v>Pressen och förväntningarna på att klara sig själv inverkar.</c:v>
                </c:pt>
                <c:pt idx="7">
                  <c:v>Jag har begränsningar som hindrar mig från eller gör det svårare för mig att lära känna nya människor.</c:v>
                </c:pt>
                <c:pt idx="8">
                  <c:v>Jag har flyttat till en ny ort eller ett nytt land.</c:v>
                </c:pt>
                <c:pt idx="9">
                  <c:v>Min ekonomiska situation hindrar mig från att delta i hobbyer eller verksamhet där jag kan lära känna nya människor.</c:v>
                </c:pt>
              </c:strCache>
            </c:strRef>
          </c:cat>
          <c:val>
            <c:numRef>
              <c:f>Taul1!$B$2:$K$2</c:f>
              <c:numCache>
                <c:formatCode>General</c:formatCode>
                <c:ptCount val="10"/>
                <c:pt idx="0">
                  <c:v>70.3897231513739</c:v>
                </c:pt>
                <c:pt idx="1">
                  <c:v>36.383876333643897</c:v>
                </c:pt>
                <c:pt idx="2">
                  <c:v>31.077274559539099</c:v>
                </c:pt>
                <c:pt idx="3">
                  <c:v>26.149332587591498</c:v>
                </c:pt>
                <c:pt idx="4">
                  <c:v>25.510292697752799</c:v>
                </c:pt>
                <c:pt idx="5">
                  <c:v>23.478724650792099</c:v>
                </c:pt>
                <c:pt idx="6">
                  <c:v>19.971427600974199</c:v>
                </c:pt>
                <c:pt idx="7">
                  <c:v>18.837479077177299</c:v>
                </c:pt>
                <c:pt idx="8">
                  <c:v>15.958991562581501</c:v>
                </c:pt>
                <c:pt idx="9">
                  <c:v>12.7195804808588</c:v>
                </c:pt>
              </c:numCache>
            </c:numRef>
          </c:val>
          <c:extLst>
            <c:ext xmlns:c16="http://schemas.microsoft.com/office/drawing/2014/chart" uri="{C3380CC4-5D6E-409C-BE32-E72D297353CC}">
              <c16:uniqueId val="{00000000-7792-450F-83E1-3EFD2999F382}"/>
            </c:ext>
          </c:extLst>
        </c:ser>
        <c:ser>
          <c:idx val="1"/>
          <c:order val="1"/>
          <c:tx>
            <c:strRef>
              <c:f>Taul1!$A$3</c:f>
              <c:strCache>
                <c:ptCount val="1"/>
                <c:pt idx="0">
                  <c:v>Nej</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Taul1!$B$1:$K$1</c:f>
              <c:strCache>
                <c:ptCount val="10"/>
                <c:pt idx="0">
                  <c:v>Coronarestriktionerna eller undvikandet av smitta inverkar.</c:v>
                </c:pt>
                <c:pt idx="1">
                  <c:v>Min livssituation har förändrats och jag har inte hittat sällskap efter det.</c:v>
                </c:pt>
                <c:pt idx="2">
                  <c:v>Jag har inte hittat likasinnade och pålitliga människor eller vänner och känner mig utanför.</c:v>
                </c:pt>
                <c:pt idx="3">
                  <c:v>Jag bor ensam.</c:v>
                </c:pt>
                <c:pt idx="4">
                  <c:v>Jag är inte i ett parförhållande.</c:v>
                </c:pt>
                <c:pt idx="5">
                  <c:v>Det är svårt för mig att lära känna människor, eftersom jag är blyg eller känner mig spänd i sociala situationer.</c:v>
                </c:pt>
                <c:pt idx="6">
                  <c:v>Pressen och förväntningarna på att klara sig själv inverkar.</c:v>
                </c:pt>
                <c:pt idx="7">
                  <c:v>Jag har begränsningar som hindrar mig från eller gör det svårare för mig att lära känna nya människor.</c:v>
                </c:pt>
                <c:pt idx="8">
                  <c:v>Jag har flyttat till en ny ort eller ett nytt land.</c:v>
                </c:pt>
                <c:pt idx="9">
                  <c:v>Min ekonomiska situation hindrar mig från att delta i hobbyer eller verksamhet där jag kan lära känna nya människor.</c:v>
                </c:pt>
              </c:strCache>
            </c:strRef>
          </c:cat>
          <c:val>
            <c:numRef>
              <c:f>Taul1!$B$3:$K$3</c:f>
              <c:numCache>
                <c:formatCode>General</c:formatCode>
                <c:ptCount val="10"/>
                <c:pt idx="0">
                  <c:v>28.4229134101694</c:v>
                </c:pt>
                <c:pt idx="1">
                  <c:v>58.947239176994898</c:v>
                </c:pt>
                <c:pt idx="2">
                  <c:v>67.088677551419494</c:v>
                </c:pt>
                <c:pt idx="3">
                  <c:v>73.340452213057105</c:v>
                </c:pt>
                <c:pt idx="4">
                  <c:v>73.937055832452998</c:v>
                </c:pt>
                <c:pt idx="5">
                  <c:v>75.854182290649106</c:v>
                </c:pt>
                <c:pt idx="6">
                  <c:v>77.628716382621107</c:v>
                </c:pt>
                <c:pt idx="7">
                  <c:v>80.049250530852106</c:v>
                </c:pt>
                <c:pt idx="8">
                  <c:v>83.841609094373496</c:v>
                </c:pt>
                <c:pt idx="9">
                  <c:v>86.688314247710295</c:v>
                </c:pt>
              </c:numCache>
            </c:numRef>
          </c:val>
          <c:extLst>
            <c:ext xmlns:c16="http://schemas.microsoft.com/office/drawing/2014/chart" uri="{C3380CC4-5D6E-409C-BE32-E72D297353CC}">
              <c16:uniqueId val="{00000001-7792-450F-83E1-3EFD2999F382}"/>
            </c:ext>
          </c:extLst>
        </c:ser>
        <c:ser>
          <c:idx val="2"/>
          <c:order val="2"/>
          <c:tx>
            <c:strRef>
              <c:f>Taul1!$A$4</c:f>
              <c:strCache>
                <c:ptCount val="1"/>
                <c:pt idx="0">
                  <c:v>Kan inte säga</c:v>
                </c:pt>
              </c:strCache>
            </c:strRef>
          </c:tx>
          <c:spPr>
            <a:solidFill>
              <a:srgbClr val="E1E1E1"/>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Taul1!$B$1:$K$1</c:f>
              <c:strCache>
                <c:ptCount val="10"/>
                <c:pt idx="0">
                  <c:v>Coronarestriktionerna eller undvikandet av smitta inverkar.</c:v>
                </c:pt>
                <c:pt idx="1">
                  <c:v>Min livssituation har förändrats och jag har inte hittat sällskap efter det.</c:v>
                </c:pt>
                <c:pt idx="2">
                  <c:v>Jag har inte hittat likasinnade och pålitliga människor eller vänner och känner mig utanför.</c:v>
                </c:pt>
                <c:pt idx="3">
                  <c:v>Jag bor ensam.</c:v>
                </c:pt>
                <c:pt idx="4">
                  <c:v>Jag är inte i ett parförhållande.</c:v>
                </c:pt>
                <c:pt idx="5">
                  <c:v>Det är svårt för mig att lära känna människor, eftersom jag är blyg eller känner mig spänd i sociala situationer.</c:v>
                </c:pt>
                <c:pt idx="6">
                  <c:v>Pressen och förväntningarna på att klara sig själv inverkar.</c:v>
                </c:pt>
                <c:pt idx="7">
                  <c:v>Jag har begränsningar som hindrar mig från eller gör det svårare för mig att lära känna nya människor.</c:v>
                </c:pt>
                <c:pt idx="8">
                  <c:v>Jag har flyttat till en ny ort eller ett nytt land.</c:v>
                </c:pt>
                <c:pt idx="9">
                  <c:v>Min ekonomiska situation hindrar mig från att delta i hobbyer eller verksamhet där jag kan lära känna nya människor.</c:v>
                </c:pt>
              </c:strCache>
            </c:strRef>
          </c:cat>
          <c:val>
            <c:numRef>
              <c:f>Taul1!$B$4:$K$4</c:f>
              <c:numCache>
                <c:formatCode>General</c:formatCode>
                <c:ptCount val="10"/>
                <c:pt idx="0">
                  <c:v>1.1873634384565801</c:v>
                </c:pt>
                <c:pt idx="1">
                  <c:v>4.6688844893609396</c:v>
                </c:pt>
                <c:pt idx="2">
                  <c:v>1.8340478890412599</c:v>
                </c:pt>
                <c:pt idx="3">
                  <c:v>0.51021519935114001</c:v>
                </c:pt>
                <c:pt idx="4">
                  <c:v>0.55265146979404101</c:v>
                </c:pt>
                <c:pt idx="5">
                  <c:v>0.66709305855873102</c:v>
                </c:pt>
                <c:pt idx="6">
                  <c:v>2.3998560164045801</c:v>
                </c:pt>
                <c:pt idx="7">
                  <c:v>1.1132703919704301</c:v>
                </c:pt>
                <c:pt idx="8">
                  <c:v>0.19939934304495499</c:v>
                </c:pt>
                <c:pt idx="9">
                  <c:v>0.59210527143071401</c:v>
                </c:pt>
              </c:numCache>
            </c:numRef>
          </c:val>
          <c:extLst>
            <c:ext xmlns:c16="http://schemas.microsoft.com/office/drawing/2014/chart" uri="{C3380CC4-5D6E-409C-BE32-E72D297353CC}">
              <c16:uniqueId val="{00000002-7792-450F-83E1-3EFD2999F382}"/>
            </c:ext>
          </c:extLst>
        </c:ser>
        <c:dLbls>
          <c:showLegendKey val="0"/>
          <c:showVal val="0"/>
          <c:showCatName val="0"/>
          <c:showSerName val="0"/>
          <c:showPercent val="0"/>
          <c:showBubbleSize val="0"/>
        </c:dLbls>
        <c:gapWidth val="50"/>
        <c:overlap val="100"/>
        <c:axId val="-333039504"/>
        <c:axId val="-333038960"/>
      </c:barChart>
      <c:catAx>
        <c:axId val="-333039504"/>
        <c:scaling>
          <c:orientation val="maxMin"/>
        </c:scaling>
        <c:delete val="0"/>
        <c:axPos val="l"/>
        <c:numFmt formatCode="General" sourceLinked="0"/>
        <c:majorTickMark val="none"/>
        <c:minorTickMark val="none"/>
        <c:tickLblPos val="low"/>
        <c:spPr>
          <a:ln>
            <a:noFill/>
          </a:ln>
        </c:spPr>
        <c:txPr>
          <a:bodyPr/>
          <a:lstStyle/>
          <a:p>
            <a:pPr rtl="0">
              <a:defRPr sz="1100">
                <a:solidFill>
                  <a:srgbClr val="262626"/>
                </a:solidFill>
                <a:latin typeface="Calibri" panose="020F0502020204030204" pitchFamily="34" charset="0"/>
                <a:cs typeface="Arial" panose="020B0604020202020204" pitchFamily="34" charset="0"/>
              </a:defRPr>
            </a:pPr>
            <a:endParaRPr lang="fi-FI"/>
          </a:p>
        </c:txPr>
        <c:crossAx val="-333038960"/>
        <c:crosses val="autoZero"/>
        <c:auto val="1"/>
        <c:lblAlgn val="ctr"/>
        <c:lblOffset val="100"/>
        <c:tickLblSkip val="1"/>
        <c:noMultiLvlLbl val="0"/>
      </c:catAx>
      <c:valAx>
        <c:axId val="-333038960"/>
        <c:scaling>
          <c:orientation val="minMax"/>
          <c:max val="100.01"/>
          <c:min val="0"/>
        </c:scaling>
        <c:delete val="0"/>
        <c:axPos val="t"/>
        <c:majorGridlines>
          <c:spPr>
            <a:ln w="6350">
              <a:solidFill>
                <a:srgbClr val="A0A0A0"/>
              </a:solidFill>
              <a:prstDash val="dash"/>
            </a:ln>
          </c:spPr>
        </c:majorGridlines>
        <c:title>
          <c:tx>
            <c:rich>
              <a:bodyPr/>
              <a:lstStyle/>
              <a:p>
                <a:pPr rtl="0">
                  <a:defRPr sz="1000" b="0">
                    <a:solidFill>
                      <a:srgbClr val="A0A0A0"/>
                    </a:solidFill>
                    <a:latin typeface="Calibri" panose="020F0502020204030204" pitchFamily="34" charset="0"/>
                    <a:cs typeface="Arial" panose="020B0604020202020204" pitchFamily="34" charset="0"/>
                  </a:defRPr>
                </a:pPr>
                <a:r>
                  <a:rPr lang="sv-fi" sz="1000" b="0" i="0" u="none" baseline="0">
                    <a:solidFill>
                      <a:srgbClr val="A0A0A0"/>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rtl="0">
              <a:defRPr sz="1000">
                <a:solidFill>
                  <a:srgbClr val="A0A0A0"/>
                </a:solidFill>
                <a:latin typeface="Calibri" panose="020F0502020204030204" pitchFamily="34" charset="0"/>
                <a:cs typeface="Arial" panose="020B0604020202020204" pitchFamily="34" charset="0"/>
              </a:defRPr>
            </a:pPr>
            <a:endParaRPr lang="fi-FI"/>
          </a:p>
        </c:txPr>
        <c:crossAx val="-333039504"/>
        <c:crosses val="autoZero"/>
        <c:crossBetween val="between"/>
        <c:majorUnit val="10"/>
        <c:minorUnit val="1"/>
      </c:valAx>
      <c:spPr>
        <a:ln>
          <a:noFill/>
        </a:ln>
      </c:spPr>
    </c:plotArea>
    <c:legend>
      <c:legendPos val="t"/>
      <c:layout>
        <c:manualLayout>
          <c:xMode val="edge"/>
          <c:yMode val="edge"/>
          <c:x val="0.20711419689773247"/>
          <c:y val="1.4904447236692011E-2"/>
          <c:w val="0.79288575904835579"/>
          <c:h val="5.4386056517471124E-2"/>
        </c:manualLayout>
      </c:layout>
      <c:overlay val="0"/>
      <c:txPr>
        <a:bodyPr/>
        <a:lstStyle/>
        <a:p>
          <a:pPr rtl="0">
            <a:defRPr>
              <a:solidFill>
                <a:srgbClr val="444444"/>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rtl="0">
        <a:defRPr sz="1200">
          <a:latin typeface="Calibri" panose="020F050202020403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0028418934513"/>
          <c:y val="0.1264984641769068"/>
          <c:w val="0.55037748864355218"/>
          <c:h val="0.80794874643558123"/>
        </c:manualLayout>
      </c:layout>
      <c:barChart>
        <c:barDir val="bar"/>
        <c:grouping val="stacked"/>
        <c:varyColors val="0"/>
        <c:ser>
          <c:idx val="0"/>
          <c:order val="0"/>
          <c:tx>
            <c:strRef>
              <c:f>Taul1!$A$2</c:f>
              <c:strCache>
                <c:ptCount val="1"/>
                <c:pt idx="0">
                  <c:v>Inom fritidsintressen</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Taul1!$B$2:$P$2</c:f>
              <c:numCache>
                <c:formatCode>General</c:formatCode>
                <c:ptCount val="15"/>
                <c:pt idx="0">
                  <c:v>4.0874308922381903</c:v>
                </c:pt>
                <c:pt idx="2">
                  <c:v>5.3371555744701897</c:v>
                </c:pt>
                <c:pt idx="3">
                  <c:v>2.7565418265451398</c:v>
                </c:pt>
                <c:pt idx="5">
                  <c:v>5.0220524969117397</c:v>
                </c:pt>
                <c:pt idx="6">
                  <c:v>3.1745558424828602</c:v>
                </c:pt>
                <c:pt idx="7">
                  <c:v>4.41785857505681</c:v>
                </c:pt>
                <c:pt idx="8">
                  <c:v>2.0173024477850099</c:v>
                </c:pt>
                <c:pt idx="9">
                  <c:v>6.2097903421418996</c:v>
                </c:pt>
                <c:pt idx="11">
                  <c:v>4.10635727051441</c:v>
                </c:pt>
                <c:pt idx="12">
                  <c:v>3.1859484952109201</c:v>
                </c:pt>
                <c:pt idx="13">
                  <c:v>2.4098769845576302</c:v>
                </c:pt>
                <c:pt idx="14">
                  <c:v>5.2956756778771696</c:v>
                </c:pt>
              </c:numCache>
            </c:numRef>
          </c:val>
          <c:extLst>
            <c:ext xmlns:c16="http://schemas.microsoft.com/office/drawing/2014/chart" uri="{C3380CC4-5D6E-409C-BE32-E72D297353CC}">
              <c16:uniqueId val="{00000000-F5C8-402B-8C68-AA65AE6DB784}"/>
            </c:ext>
          </c:extLst>
        </c:ser>
        <c:ser>
          <c:idx val="1"/>
          <c:order val="1"/>
          <c:tx>
            <c:strRef>
              <c:f>Taul1!$A$3</c:f>
              <c:strCache>
                <c:ptCount val="1"/>
                <c:pt idx="0">
                  <c:v>Inom organisations-
verksamhet</c:v>
                </c:pt>
              </c:strCache>
            </c:strRef>
          </c:tx>
          <c:spPr>
            <a:solidFill>
              <a:srgbClr val="70AD47"/>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Taul1!$B$3:$P$3</c:f>
              <c:numCache>
                <c:formatCode>General</c:formatCode>
                <c:ptCount val="15"/>
                <c:pt idx="0">
                  <c:v>0.77326161327176202</c:v>
                </c:pt>
                <c:pt idx="2">
                  <c:v>0.53518846913348705</c:v>
                </c:pt>
                <c:pt idx="3">
                  <c:v>1.0536957912690399</c:v>
                </c:pt>
                <c:pt idx="6">
                  <c:v>0.56020404309078298</c:v>
                </c:pt>
                <c:pt idx="7">
                  <c:v>0.17338040683456901</c:v>
                </c:pt>
                <c:pt idx="9">
                  <c:v>3.51198495504666</c:v>
                </c:pt>
                <c:pt idx="11">
                  <c:v>0.62640910362597002</c:v>
                </c:pt>
                <c:pt idx="12">
                  <c:v>1.89753928378224</c:v>
                </c:pt>
              </c:numCache>
            </c:numRef>
          </c:val>
          <c:extLst>
            <c:ext xmlns:c16="http://schemas.microsoft.com/office/drawing/2014/chart" uri="{C3380CC4-5D6E-409C-BE32-E72D297353CC}">
              <c16:uniqueId val="{00000001-F5C8-402B-8C68-AA65AE6DB784}"/>
            </c:ext>
          </c:extLst>
        </c:ser>
        <c:ser>
          <c:idx val="2"/>
          <c:order val="2"/>
          <c:tx>
            <c:strRef>
              <c:f>Taul1!$A$4</c:f>
              <c:strCache>
                <c:ptCount val="1"/>
                <c:pt idx="0">
                  <c:v>Hos läkare</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Taul1!$B$4:$P$4</c:f>
              <c:numCache>
                <c:formatCode>General</c:formatCode>
                <c:ptCount val="15"/>
                <c:pt idx="0">
                  <c:v>1.54278850676449</c:v>
                </c:pt>
                <c:pt idx="2">
                  <c:v>2.3136313879921202</c:v>
                </c:pt>
                <c:pt idx="3">
                  <c:v>0.70492448931552398</c:v>
                </c:pt>
                <c:pt idx="5">
                  <c:v>1.3717036993543399</c:v>
                </c:pt>
                <c:pt idx="6">
                  <c:v>2.3652617830710199</c:v>
                </c:pt>
                <c:pt idx="7">
                  <c:v>0.42578453651210502</c:v>
                </c:pt>
                <c:pt idx="8">
                  <c:v>2.32036550485565</c:v>
                </c:pt>
                <c:pt idx="9">
                  <c:v>1.19319949857423</c:v>
                </c:pt>
                <c:pt idx="11">
                  <c:v>0.29173346391807298</c:v>
                </c:pt>
                <c:pt idx="12">
                  <c:v>3.1132690012328901</c:v>
                </c:pt>
                <c:pt idx="14">
                  <c:v>1.61525710662896</c:v>
                </c:pt>
              </c:numCache>
            </c:numRef>
          </c:val>
          <c:extLst>
            <c:ext xmlns:c16="http://schemas.microsoft.com/office/drawing/2014/chart" uri="{C3380CC4-5D6E-409C-BE32-E72D297353CC}">
              <c16:uniqueId val="{00000002-F5C8-402B-8C68-AA65AE6DB784}"/>
            </c:ext>
          </c:extLst>
        </c:ser>
        <c:ser>
          <c:idx val="3"/>
          <c:order val="3"/>
          <c:tx>
            <c:strRef>
              <c:f>Taul1!$A$5</c:f>
              <c:strCache>
                <c:ptCount val="1"/>
                <c:pt idx="0">
                  <c:v>Hos mental-
vården</c:v>
                </c:pt>
              </c:strCache>
            </c:strRef>
          </c:tx>
          <c:spPr>
            <a:solidFill>
              <a:srgbClr val="FFD966"/>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Taul1!$B$5:$P$5</c:f>
              <c:numCache>
                <c:formatCode>General</c:formatCode>
                <c:ptCount val="15"/>
                <c:pt idx="0">
                  <c:v>1.8127445404253499</c:v>
                </c:pt>
                <c:pt idx="2">
                  <c:v>2.83583363314139</c:v>
                </c:pt>
                <c:pt idx="3">
                  <c:v>0.69663126002945897</c:v>
                </c:pt>
                <c:pt idx="5">
                  <c:v>1.4706181248263901</c:v>
                </c:pt>
                <c:pt idx="6">
                  <c:v>5.6211247418151098</c:v>
                </c:pt>
                <c:pt idx="8">
                  <c:v>1.61259478515365</c:v>
                </c:pt>
                <c:pt idx="11">
                  <c:v>2.4091581113123599</c:v>
                </c:pt>
                <c:pt idx="12">
                  <c:v>1.4616028992061001</c:v>
                </c:pt>
                <c:pt idx="14">
                  <c:v>1.93619069211147</c:v>
                </c:pt>
              </c:numCache>
            </c:numRef>
          </c:val>
          <c:extLst>
            <c:ext xmlns:c16="http://schemas.microsoft.com/office/drawing/2014/chart" uri="{C3380CC4-5D6E-409C-BE32-E72D297353CC}">
              <c16:uniqueId val="{00000003-F5C8-402B-8C68-AA65AE6DB784}"/>
            </c:ext>
          </c:extLst>
        </c:ser>
        <c:ser>
          <c:idx val="4"/>
          <c:order val="4"/>
          <c:tx>
            <c:strRef>
              <c:f>Taul1!$A$6</c:f>
              <c:strCache>
                <c:ptCount val="1"/>
                <c:pt idx="0">
                  <c:v>I virtuella
gemenskaper</c:v>
                </c:pt>
              </c:strCache>
            </c:strRef>
          </c:tx>
          <c:spPr>
            <a:solidFill>
              <a:srgbClr val="FFB200"/>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Taul1!$B$6:$P$6</c:f>
              <c:numCache>
                <c:formatCode>General</c:formatCode>
                <c:ptCount val="15"/>
                <c:pt idx="0">
                  <c:v>1.2832285072281899</c:v>
                </c:pt>
                <c:pt idx="2">
                  <c:v>1.3932164147463</c:v>
                </c:pt>
                <c:pt idx="3">
                  <c:v>0.74274526023549103</c:v>
                </c:pt>
                <c:pt idx="5">
                  <c:v>1.41777343176598</c:v>
                </c:pt>
                <c:pt idx="6">
                  <c:v>2.06329232194437</c:v>
                </c:pt>
                <c:pt idx="7">
                  <c:v>1.44994771067095</c:v>
                </c:pt>
                <c:pt idx="8">
                  <c:v>1.2648413595849399</c:v>
                </c:pt>
                <c:pt idx="11">
                  <c:v>1.38930317650735</c:v>
                </c:pt>
                <c:pt idx="12">
                  <c:v>0.53855926775594698</c:v>
                </c:pt>
                <c:pt idx="13">
                  <c:v>3.0776203821330701</c:v>
                </c:pt>
                <c:pt idx="14">
                  <c:v>1.51384535182548</c:v>
                </c:pt>
              </c:numCache>
            </c:numRef>
          </c:val>
          <c:extLst>
            <c:ext xmlns:c16="http://schemas.microsoft.com/office/drawing/2014/chart" uri="{C3380CC4-5D6E-409C-BE32-E72D297353CC}">
              <c16:uniqueId val="{00000004-F5C8-402B-8C68-AA65AE6DB784}"/>
            </c:ext>
          </c:extLst>
        </c:ser>
        <c:ser>
          <c:idx val="5"/>
          <c:order val="5"/>
          <c:tx>
            <c:strRef>
              <c:f>Taul1!$A$7</c:f>
              <c:strCache>
                <c:ptCount val="1"/>
                <c:pt idx="0">
                  <c:v>Någon
annanstans</c:v>
                </c:pt>
              </c:strCache>
            </c:strRef>
          </c:tx>
          <c:spPr>
            <a:solidFill>
              <a:srgbClr val="B9E6FD"/>
            </a:solidFill>
          </c:spPr>
          <c:invertIfNegative val="0"/>
          <c:dPt>
            <c:idx val="3"/>
            <c:invertIfNegative val="0"/>
            <c:bubble3D val="0"/>
            <c:extLst>
              <c:ext xmlns:c16="http://schemas.microsoft.com/office/drawing/2014/chart" uri="{C3380CC4-5D6E-409C-BE32-E72D297353CC}">
                <c16:uniqueId val="{00000000-EF9F-40D8-BA9C-2ED29CA8EA73}"/>
              </c:ext>
            </c:extLst>
          </c:dPt>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Taul1!$B$7:$P$7</c:f>
              <c:numCache>
                <c:formatCode>General</c:formatCode>
                <c:ptCount val="15"/>
                <c:pt idx="0">
                  <c:v>11.231845475634101</c:v>
                </c:pt>
                <c:pt idx="2">
                  <c:v>11.3506311989727</c:v>
                </c:pt>
                <c:pt idx="3">
                  <c:v>10.949896671891199</c:v>
                </c:pt>
                <c:pt idx="5">
                  <c:v>8.0746239332259897</c:v>
                </c:pt>
                <c:pt idx="6">
                  <c:v>10.6444732034407</c:v>
                </c:pt>
                <c:pt idx="7">
                  <c:v>9.6359797762174004</c:v>
                </c:pt>
                <c:pt idx="8">
                  <c:v>10.419507449780401</c:v>
                </c:pt>
                <c:pt idx="9">
                  <c:v>18.2713141347493</c:v>
                </c:pt>
                <c:pt idx="11">
                  <c:v>15.546174693447499</c:v>
                </c:pt>
                <c:pt idx="12">
                  <c:v>10.2864679562094</c:v>
                </c:pt>
                <c:pt idx="13">
                  <c:v>11.735941320293399</c:v>
                </c:pt>
                <c:pt idx="14">
                  <c:v>7.6889659394977699</c:v>
                </c:pt>
              </c:numCache>
            </c:numRef>
          </c:val>
          <c:extLst>
            <c:ext xmlns:c16="http://schemas.microsoft.com/office/drawing/2014/chart" uri="{C3380CC4-5D6E-409C-BE32-E72D297353CC}">
              <c16:uniqueId val="{00000006-F5C8-402B-8C68-AA65AE6DB784}"/>
            </c:ext>
          </c:extLst>
        </c:ser>
        <c:ser>
          <c:idx val="6"/>
          <c:order val="6"/>
          <c:tx>
            <c:strRef>
              <c:f>Taul1!$A$8</c:f>
              <c:strCache>
                <c:ptCount val="1"/>
                <c:pt idx="0">
                  <c:v>Har inte sökt
hjälp</c:v>
                </c:pt>
              </c:strCache>
            </c:strRef>
          </c:tx>
          <c:spPr>
            <a:solidFill>
              <a:srgbClr val="A0A0A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577</c:v>
                </c:pt>
                <c:pt idx="1">
                  <c:v>KÖN</c:v>
                </c:pt>
                <c:pt idx="2">
                  <c:v>Kvinna, n = 296</c:v>
                </c:pt>
                <c:pt idx="3">
                  <c:v>Man, n = 276</c:v>
                </c:pt>
                <c:pt idx="4">
                  <c:v>ÅLDERSGRUPP</c:v>
                </c:pt>
                <c:pt idx="5">
                  <c:v>15–24 år, n = 105</c:v>
                </c:pt>
                <c:pt idx="6">
                  <c:v>25–34 år, n = 126</c:v>
                </c:pt>
                <c:pt idx="7">
                  <c:v>35–49 år, n = 123</c:v>
                </c:pt>
                <c:pt idx="8">
                  <c:v>50–64 år, n = 121</c:v>
                </c:pt>
                <c:pt idx="9">
                  <c:v>65–84 år, n = 102</c:v>
                </c:pt>
                <c:pt idx="10">
                  <c:v>HUSHÅLLETS STRUKTUR</c:v>
                </c:pt>
                <c:pt idx="11">
                  <c:v>Enpersonshushåll, n = 258</c:v>
                </c:pt>
                <c:pt idx="12">
                  <c:v>Barnlöst par, n = 168</c:v>
                </c:pt>
                <c:pt idx="13">
                  <c:v>Annat vuxenhushåll (endast över 18-åringar), n = 32</c:v>
                </c:pt>
                <c:pt idx="14">
                  <c:v>Hushåll med barn, n = 119</c:v>
                </c:pt>
              </c:strCache>
            </c:strRef>
          </c:cat>
          <c:val>
            <c:numRef>
              <c:f>Taul1!$B$8:$P$8</c:f>
              <c:numCache>
                <c:formatCode>General</c:formatCode>
                <c:ptCount val="15"/>
                <c:pt idx="0">
                  <c:v>79.2687004644377</c:v>
                </c:pt>
                <c:pt idx="2">
                  <c:v>76.234343321543705</c:v>
                </c:pt>
                <c:pt idx="3">
                  <c:v>83.095564700713993</c:v>
                </c:pt>
                <c:pt idx="5">
                  <c:v>82.6432283139155</c:v>
                </c:pt>
                <c:pt idx="6">
                  <c:v>75.571088064155006</c:v>
                </c:pt>
                <c:pt idx="7">
                  <c:v>83.897048994708101</c:v>
                </c:pt>
                <c:pt idx="8">
                  <c:v>82.365388452840193</c:v>
                </c:pt>
                <c:pt idx="9">
                  <c:v>70.813711069487894</c:v>
                </c:pt>
                <c:pt idx="11">
                  <c:v>75.630864180674195</c:v>
                </c:pt>
                <c:pt idx="12">
                  <c:v>79.516613096602498</c:v>
                </c:pt>
                <c:pt idx="13">
                  <c:v>82.776561313015904</c:v>
                </c:pt>
                <c:pt idx="14">
                  <c:v>81.950065232059103</c:v>
                </c:pt>
              </c:numCache>
            </c:numRef>
          </c:val>
          <c:extLst>
            <c:ext xmlns:c16="http://schemas.microsoft.com/office/drawing/2014/chart" uri="{C3380CC4-5D6E-409C-BE32-E72D297353CC}">
              <c16:uniqueId val="{00000007-F5C8-402B-8C68-AA65AE6DB784}"/>
            </c:ext>
          </c:extLst>
        </c:ser>
        <c:dLbls>
          <c:showLegendKey val="0"/>
          <c:showVal val="0"/>
          <c:showCatName val="0"/>
          <c:showSerName val="0"/>
          <c:showPercent val="0"/>
          <c:showBubbleSize val="0"/>
        </c:dLbls>
        <c:gapWidth val="50"/>
        <c:overlap val="100"/>
        <c:axId val="-335895248"/>
        <c:axId val="-335894160"/>
      </c:barChart>
      <c:catAx>
        <c:axId val="-335895248"/>
        <c:scaling>
          <c:orientation val="maxMin"/>
        </c:scaling>
        <c:delete val="0"/>
        <c:axPos val="l"/>
        <c:numFmt formatCode="General" sourceLinked="0"/>
        <c:majorTickMark val="none"/>
        <c:minorTickMark val="none"/>
        <c:tickLblPos val="low"/>
        <c:spPr>
          <a:ln>
            <a:noFill/>
          </a:ln>
        </c:spPr>
        <c:txPr>
          <a:bodyPr/>
          <a:lstStyle/>
          <a:p>
            <a:pPr rtl="0">
              <a:defRPr>
                <a:solidFill>
                  <a:srgbClr val="262626"/>
                </a:solidFill>
                <a:latin typeface="Calibri" panose="020F0502020204030204" pitchFamily="34" charset="0"/>
                <a:cs typeface="Arial" panose="020B0604020202020204" pitchFamily="34" charset="0"/>
              </a:defRPr>
            </a:pPr>
            <a:endParaRPr lang="fi-FI"/>
          </a:p>
        </c:txPr>
        <c:crossAx val="-335894160"/>
        <c:crosses val="autoZero"/>
        <c:auto val="1"/>
        <c:lblAlgn val="ctr"/>
        <c:lblOffset val="100"/>
        <c:tickLblSkip val="1"/>
        <c:noMultiLvlLbl val="0"/>
      </c:catAx>
      <c:valAx>
        <c:axId val="-335894160"/>
        <c:scaling>
          <c:orientation val="minMax"/>
          <c:max val="100.01"/>
          <c:min val="0"/>
        </c:scaling>
        <c:delete val="0"/>
        <c:axPos val="t"/>
        <c:majorGridlines>
          <c:spPr>
            <a:ln w="6350">
              <a:solidFill>
                <a:srgbClr val="A0A0A0"/>
              </a:solidFill>
              <a:prstDash val="dash"/>
            </a:ln>
          </c:spPr>
        </c:majorGridlines>
        <c:title>
          <c:tx>
            <c:rich>
              <a:bodyPr/>
              <a:lstStyle/>
              <a:p>
                <a:pPr rtl="0">
                  <a:defRPr sz="1000" b="0">
                    <a:solidFill>
                      <a:srgbClr val="A0A0A0"/>
                    </a:solidFill>
                    <a:latin typeface="Calibri" panose="020F0502020204030204" pitchFamily="34" charset="0"/>
                    <a:cs typeface="Arial" panose="020B0604020202020204" pitchFamily="34" charset="0"/>
                  </a:defRPr>
                </a:pPr>
                <a:r>
                  <a:rPr lang="sv-fi" sz="1000" b="0" i="0" u="none" baseline="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rtl="0">
              <a:defRPr sz="1000">
                <a:solidFill>
                  <a:srgbClr val="A0A0A0"/>
                </a:solidFill>
                <a:latin typeface="Calibri" panose="020F0502020204030204" pitchFamily="34" charset="0"/>
                <a:cs typeface="Arial" panose="020B0604020202020204" pitchFamily="34" charset="0"/>
              </a:defRPr>
            </a:pPr>
            <a:endParaRPr lang="fi-FI"/>
          </a:p>
        </c:txPr>
        <c:crossAx val="-335895248"/>
        <c:crosses val="autoZero"/>
        <c:crossBetween val="between"/>
        <c:majorUnit val="10"/>
        <c:minorUnit val="1"/>
      </c:valAx>
      <c:spPr>
        <a:ln>
          <a:noFill/>
        </a:ln>
      </c:spPr>
    </c:plotArea>
    <c:legend>
      <c:legendPos val="t"/>
      <c:layout>
        <c:manualLayout>
          <c:xMode val="edge"/>
          <c:yMode val="edge"/>
          <c:x val="3.6500338547709815E-2"/>
          <c:y val="1.4904447236692011E-2"/>
          <c:w val="0.96228826463304939"/>
          <c:h val="9.4173854925959199E-2"/>
        </c:manualLayout>
      </c:layout>
      <c:overlay val="0"/>
      <c:txPr>
        <a:bodyPr/>
        <a:lstStyle/>
        <a:p>
          <a:pPr rtl="0">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rtl="0">
        <a:defRPr sz="1200">
          <a:latin typeface="Calibri" panose="020F050202020403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31913764110127"/>
          <c:y val="0.1264984641769068"/>
          <c:w val="0.53745863519179604"/>
          <c:h val="0.80794874643558123"/>
        </c:manualLayout>
      </c:layout>
      <c:barChart>
        <c:barDir val="bar"/>
        <c:grouping val="stacked"/>
        <c:varyColors val="0"/>
        <c:ser>
          <c:idx val="0"/>
          <c:order val="0"/>
          <c:tx>
            <c:strRef>
              <c:f>Taul1!$A$2</c:f>
              <c:strCache>
                <c:ptCount val="1"/>
                <c:pt idx="0">
                  <c:v>5 Inte alls
allvarligt</c:v>
                </c:pt>
              </c:strCache>
            </c:strRef>
          </c:tx>
          <c:spPr>
            <a:solidFill>
              <a:srgbClr val="4A704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Taul1!$B$2:$P$2</c:f>
              <c:numCache>
                <c:formatCode>General</c:formatCode>
                <c:ptCount val="15"/>
                <c:pt idx="0">
                  <c:v>6.2884316473232698</c:v>
                </c:pt>
                <c:pt idx="2">
                  <c:v>4.3992441660599297</c:v>
                </c:pt>
                <c:pt idx="3">
                  <c:v>8.2505617675654399</c:v>
                </c:pt>
                <c:pt idx="5">
                  <c:v>2.9607376837419399</c:v>
                </c:pt>
                <c:pt idx="6">
                  <c:v>5.6086731884016796</c:v>
                </c:pt>
                <c:pt idx="7">
                  <c:v>2.5900504030388301</c:v>
                </c:pt>
                <c:pt idx="8">
                  <c:v>10.9374794815563</c:v>
                </c:pt>
                <c:pt idx="9">
                  <c:v>7.4938315036253398</c:v>
                </c:pt>
                <c:pt idx="11">
                  <c:v>8.32588492045784</c:v>
                </c:pt>
                <c:pt idx="12">
                  <c:v>6.2052394469785703</c:v>
                </c:pt>
                <c:pt idx="13">
                  <c:v>10.2956721377461</c:v>
                </c:pt>
                <c:pt idx="14">
                  <c:v>3.67521463410529</c:v>
                </c:pt>
              </c:numCache>
            </c:numRef>
          </c:val>
          <c:extLst>
            <c:ext xmlns:c16="http://schemas.microsoft.com/office/drawing/2014/chart" uri="{C3380CC4-5D6E-409C-BE32-E72D297353CC}">
              <c16:uniqueId val="{00000000-7372-4B48-A9FF-C79D3424B2AF}"/>
            </c:ext>
          </c:extLst>
        </c:ser>
        <c:ser>
          <c:idx val="1"/>
          <c:order val="1"/>
          <c:tx>
            <c:strRef>
              <c:f>Taul1!$A$3</c:f>
              <c:strCache>
                <c:ptCount val="1"/>
                <c:pt idx="0">
                  <c:v>4 Mindre
allvarligt</c:v>
                </c:pt>
              </c:strCache>
            </c:strRef>
          </c:tx>
          <c:spPr>
            <a:solidFill>
              <a:srgbClr val="B3D79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Taul1!$B$3:$P$3</c:f>
              <c:numCache>
                <c:formatCode>General</c:formatCode>
                <c:ptCount val="15"/>
                <c:pt idx="0">
                  <c:v>7.7075725068344001</c:v>
                </c:pt>
                <c:pt idx="2">
                  <c:v>7.5560825936463303</c:v>
                </c:pt>
                <c:pt idx="3">
                  <c:v>7.9264507055270803</c:v>
                </c:pt>
                <c:pt idx="5">
                  <c:v>7.3597798077623704</c:v>
                </c:pt>
                <c:pt idx="6">
                  <c:v>4.2778304538151</c:v>
                </c:pt>
                <c:pt idx="7">
                  <c:v>6.6368394180464998</c:v>
                </c:pt>
                <c:pt idx="8">
                  <c:v>8.0555175150124594</c:v>
                </c:pt>
                <c:pt idx="9">
                  <c:v>10.7680651781604</c:v>
                </c:pt>
                <c:pt idx="11">
                  <c:v>10.4593516355029</c:v>
                </c:pt>
                <c:pt idx="12">
                  <c:v>7.3053459979870103</c:v>
                </c:pt>
                <c:pt idx="13">
                  <c:v>9.1958136519329994</c:v>
                </c:pt>
                <c:pt idx="14">
                  <c:v>5.4348496789954499</c:v>
                </c:pt>
              </c:numCache>
            </c:numRef>
          </c:val>
          <c:extLst>
            <c:ext xmlns:c16="http://schemas.microsoft.com/office/drawing/2014/chart" uri="{C3380CC4-5D6E-409C-BE32-E72D297353CC}">
              <c16:uniqueId val="{00000001-7372-4B48-A9FF-C79D3424B2AF}"/>
            </c:ext>
          </c:extLst>
        </c:ser>
        <c:ser>
          <c:idx val="2"/>
          <c:order val="2"/>
          <c:tx>
            <c:strRef>
              <c:f>Taul1!$A$4</c:f>
              <c:strCache>
                <c:ptCount val="1"/>
                <c:pt idx="0">
                  <c:v>3 Måttligt</c:v>
                </c:pt>
              </c:strCache>
            </c:strRef>
          </c:tx>
          <c:spPr>
            <a:solidFill>
              <a:srgbClr val="B9E6FD"/>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Taul1!$B$4:$P$4</c:f>
              <c:numCache>
                <c:formatCode>General</c:formatCode>
                <c:ptCount val="15"/>
                <c:pt idx="0">
                  <c:v>20.629034317811701</c:v>
                </c:pt>
                <c:pt idx="2">
                  <c:v>18.140921246971899</c:v>
                </c:pt>
                <c:pt idx="3">
                  <c:v>23.102142190372099</c:v>
                </c:pt>
                <c:pt idx="5">
                  <c:v>17.075331712584202</c:v>
                </c:pt>
                <c:pt idx="6">
                  <c:v>14.8639633450482</c:v>
                </c:pt>
                <c:pt idx="7">
                  <c:v>27.822418857745902</c:v>
                </c:pt>
                <c:pt idx="8">
                  <c:v>21.689519132100301</c:v>
                </c:pt>
                <c:pt idx="9">
                  <c:v>18.536779937688401</c:v>
                </c:pt>
                <c:pt idx="11">
                  <c:v>23.1579690353697</c:v>
                </c:pt>
                <c:pt idx="12">
                  <c:v>18.916540805567202</c:v>
                </c:pt>
                <c:pt idx="13">
                  <c:v>18.703389087515799</c:v>
                </c:pt>
                <c:pt idx="14">
                  <c:v>20.759907106415302</c:v>
                </c:pt>
              </c:numCache>
            </c:numRef>
          </c:val>
          <c:extLst>
            <c:ext xmlns:c16="http://schemas.microsoft.com/office/drawing/2014/chart" uri="{C3380CC4-5D6E-409C-BE32-E72D297353CC}">
              <c16:uniqueId val="{00000002-7372-4B48-A9FF-C79D3424B2AF}"/>
            </c:ext>
          </c:extLst>
        </c:ser>
        <c:ser>
          <c:idx val="3"/>
          <c:order val="3"/>
          <c:tx>
            <c:strRef>
              <c:f>Taul1!$A$5</c:f>
              <c:strCache>
                <c:ptCount val="1"/>
                <c:pt idx="0">
                  <c:v>2 Allvarligt</c:v>
                </c:pt>
              </c:strCache>
            </c:strRef>
          </c:tx>
          <c:spPr>
            <a:solidFill>
              <a:srgbClr val="F39FC7"/>
            </a:solidFill>
          </c:spPr>
          <c:invertIfNegative val="0"/>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Taul1!$B$5:$P$5</c:f>
              <c:numCache>
                <c:formatCode>General</c:formatCode>
                <c:ptCount val="15"/>
                <c:pt idx="0">
                  <c:v>45.632600651988199</c:v>
                </c:pt>
                <c:pt idx="2">
                  <c:v>46.528487778373403</c:v>
                </c:pt>
                <c:pt idx="3">
                  <c:v>44.811591996831403</c:v>
                </c:pt>
                <c:pt idx="5">
                  <c:v>47.936028988003301</c:v>
                </c:pt>
                <c:pt idx="6">
                  <c:v>51.9528300279908</c:v>
                </c:pt>
                <c:pt idx="7">
                  <c:v>44.9115188955262</c:v>
                </c:pt>
                <c:pt idx="8">
                  <c:v>42.984427556527699</c:v>
                </c:pt>
                <c:pt idx="9">
                  <c:v>43.549427127752097</c:v>
                </c:pt>
                <c:pt idx="11">
                  <c:v>38.638926540852502</c:v>
                </c:pt>
                <c:pt idx="12">
                  <c:v>46.076450408797697</c:v>
                </c:pt>
                <c:pt idx="13">
                  <c:v>42.538478686389901</c:v>
                </c:pt>
                <c:pt idx="14">
                  <c:v>51.854926697649802</c:v>
                </c:pt>
              </c:numCache>
            </c:numRef>
          </c:val>
          <c:extLst>
            <c:ext xmlns:c16="http://schemas.microsoft.com/office/drawing/2014/chart" uri="{C3380CC4-5D6E-409C-BE32-E72D297353CC}">
              <c16:uniqueId val="{00000003-7372-4B48-A9FF-C79D3424B2AF}"/>
            </c:ext>
          </c:extLst>
        </c:ser>
        <c:ser>
          <c:idx val="4"/>
          <c:order val="4"/>
          <c:tx>
            <c:strRef>
              <c:f>Taul1!$A$6</c:f>
              <c:strCache>
                <c:ptCount val="1"/>
                <c:pt idx="0">
                  <c:v>1 Mycket
allvarligt</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rtl="0">
                  <a:defRPr>
                    <a:solidFill>
                      <a:schemeClr val="bg1"/>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Taul1!$B$6:$P$6</c:f>
              <c:numCache>
                <c:formatCode>General</c:formatCode>
                <c:ptCount val="15"/>
                <c:pt idx="0">
                  <c:v>17.379624480983999</c:v>
                </c:pt>
                <c:pt idx="2">
                  <c:v>20.995317508215699</c:v>
                </c:pt>
                <c:pt idx="3">
                  <c:v>13.543717081092099</c:v>
                </c:pt>
                <c:pt idx="5">
                  <c:v>23.817228519001802</c:v>
                </c:pt>
                <c:pt idx="6">
                  <c:v>23.296702984744101</c:v>
                </c:pt>
                <c:pt idx="7">
                  <c:v>17.5571073361169</c:v>
                </c:pt>
                <c:pt idx="8">
                  <c:v>13.7389622498156</c:v>
                </c:pt>
                <c:pt idx="9">
                  <c:v>13.4022995787324</c:v>
                </c:pt>
                <c:pt idx="11">
                  <c:v>15.6157793896288</c:v>
                </c:pt>
                <c:pt idx="12">
                  <c:v>19.5825129187199</c:v>
                </c:pt>
                <c:pt idx="13">
                  <c:v>14.072741479437401</c:v>
                </c:pt>
                <c:pt idx="14">
                  <c:v>17.3453246086661</c:v>
                </c:pt>
              </c:numCache>
            </c:numRef>
          </c:val>
          <c:extLst>
            <c:ext xmlns:c16="http://schemas.microsoft.com/office/drawing/2014/chart" uri="{C3380CC4-5D6E-409C-BE32-E72D297353CC}">
              <c16:uniqueId val="{00000004-7372-4B48-A9FF-C79D3424B2AF}"/>
            </c:ext>
          </c:extLst>
        </c:ser>
        <c:ser>
          <c:idx val="5"/>
          <c:order val="5"/>
          <c:tx>
            <c:strRef>
              <c:f>Taul1!$A$7</c:f>
              <c:strCache>
                <c:ptCount val="1"/>
                <c:pt idx="0">
                  <c:v>Kan inte säga</c:v>
                </c:pt>
              </c:strCache>
            </c:strRef>
          </c:tx>
          <c:spPr>
            <a:solidFill>
              <a:srgbClr val="E1E1E1"/>
            </a:solidFill>
          </c:spPr>
          <c:invertIfNegative val="0"/>
          <c:dPt>
            <c:idx val="3"/>
            <c:invertIfNegative val="0"/>
            <c:bubble3D val="0"/>
            <c:extLst>
              <c:ext xmlns:c16="http://schemas.microsoft.com/office/drawing/2014/chart" uri="{C3380CC4-5D6E-409C-BE32-E72D297353CC}">
                <c16:uniqueId val="{00000000-AD63-4D87-ACBB-34C17CFCAC27}"/>
              </c:ext>
            </c:extLst>
          </c:dPt>
          <c:dLbls>
            <c:numFmt formatCode="#,##0" sourceLinked="0"/>
            <c:spPr>
              <a:noFill/>
              <a:ln>
                <a:noFill/>
              </a:ln>
              <a:effectLst/>
            </c:spPr>
            <c:txPr>
              <a:bodyPr wrap="square" lIns="38100" tIns="19050" rIns="38100" bIns="19050" anchor="ctr">
                <a:spAutoFit/>
              </a:bodyPr>
              <a:lstStyle/>
              <a:p>
                <a:pPr rtl="0">
                  <a:defRPr>
                    <a:solidFill>
                      <a:srgbClr val="262626"/>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Taul1!$B$7:$P$7</c:f>
              <c:numCache>
                <c:formatCode>General</c:formatCode>
                <c:ptCount val="15"/>
                <c:pt idx="0">
                  <c:v>2.3627363950581</c:v>
                </c:pt>
                <c:pt idx="2">
                  <c:v>2.3799467067325502</c:v>
                </c:pt>
                <c:pt idx="3">
                  <c:v>2.36553625861159</c:v>
                </c:pt>
                <c:pt idx="5">
                  <c:v>0.85089328890625904</c:v>
                </c:pt>
                <c:pt idx="7">
                  <c:v>0.482065089525677</c:v>
                </c:pt>
                <c:pt idx="8">
                  <c:v>2.59409406498742</c:v>
                </c:pt>
                <c:pt idx="9">
                  <c:v>6.2495966740412401</c:v>
                </c:pt>
                <c:pt idx="11">
                  <c:v>3.8020884781879398</c:v>
                </c:pt>
                <c:pt idx="12">
                  <c:v>1.91391042194947</c:v>
                </c:pt>
                <c:pt idx="13">
                  <c:v>5.1939049569774696</c:v>
                </c:pt>
                <c:pt idx="14">
                  <c:v>0.92977727416789901</c:v>
                </c:pt>
              </c:numCache>
            </c:numRef>
          </c:val>
          <c:extLst>
            <c:ext xmlns:c16="http://schemas.microsoft.com/office/drawing/2014/chart" uri="{C3380CC4-5D6E-409C-BE32-E72D297353CC}">
              <c16:uniqueId val="{00000006-7372-4B48-A9FF-C79D3424B2AF}"/>
            </c:ext>
          </c:extLst>
        </c:ser>
        <c:ser>
          <c:idx val="7"/>
          <c:order val="7"/>
          <c:tx>
            <c:strRef>
              <c:f>Taul1!$A$9</c:f>
              <c:strCache>
                <c:ptCount val="1"/>
                <c:pt idx="0">
                  <c:v>Genomsnitt</c:v>
                </c:pt>
              </c:strCache>
            </c:strRef>
          </c:tx>
          <c:spPr>
            <a:noFill/>
          </c:spPr>
          <c:invertIfNegative val="0"/>
          <c:dLbls>
            <c:numFmt formatCode="#,##0.00" sourceLinked="0"/>
            <c:spPr>
              <a:noFill/>
              <a:ln>
                <a:noFill/>
              </a:ln>
              <a:effectLst/>
            </c:spPr>
            <c:txPr>
              <a:bodyPr wrap="square" lIns="38100" tIns="19050" rIns="38100" bIns="19050" anchor="ctr">
                <a:spAutoFit/>
              </a:bodyPr>
              <a:lstStyle/>
              <a:p>
                <a:pPr rtl="0">
                  <a:defRPr>
                    <a:solidFill>
                      <a:srgbClr val="262626"/>
                    </a:solidFill>
                  </a:defRPr>
                </a:pPr>
                <a:endParaRPr lang="fi-FI"/>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Taul1!$B$1:$P$1</c:f>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f>Taul1!$B$9:$P$9</c:f>
              <c:numCache>
                <c:formatCode>General</c:formatCode>
                <c:ptCount val="15"/>
                <c:pt idx="0">
                  <c:v>2.3843803933743799</c:v>
                </c:pt>
                <c:pt idx="2">
                  <c:v>2.2607609867591001</c:v>
                </c:pt>
                <c:pt idx="3">
                  <c:v>2.5137838617714001</c:v>
                </c:pt>
                <c:pt idx="5">
                  <c:v>2.1700456657613598</c:v>
                </c:pt>
                <c:pt idx="6">
                  <c:v>2.16948940833139</c:v>
                </c:pt>
                <c:pt idx="7">
                  <c:v>2.31460803115543</c:v>
                </c:pt>
                <c:pt idx="8">
                  <c:v>2.58388687842936</c:v>
                </c:pt>
                <c:pt idx="9">
                  <c:v>2.5242868668549199</c:v>
                </c:pt>
                <c:pt idx="11">
                  <c:v>2.55550631851299</c:v>
                </c:pt>
                <c:pt idx="12">
                  <c:v>2.3319577563324798</c:v>
                </c:pt>
                <c:pt idx="13">
                  <c:v>2.56862685147741</c:v>
                </c:pt>
                <c:pt idx="14">
                  <c:v>2.2554746023747101</c:v>
                </c:pt>
              </c:numCache>
            </c:numRef>
          </c:val>
          <c:extLst>
            <c:ext xmlns:c16="http://schemas.microsoft.com/office/drawing/2014/chart" uri="{C3380CC4-5D6E-409C-BE32-E72D297353CC}">
              <c16:uniqueId val="{00000008-7372-4B48-A9FF-C79D3424B2AF}"/>
            </c:ext>
          </c:extLst>
        </c:ser>
        <c:dLbls>
          <c:showLegendKey val="0"/>
          <c:showVal val="0"/>
          <c:showCatName val="0"/>
          <c:showSerName val="0"/>
          <c:showPercent val="0"/>
          <c:showBubbleSize val="0"/>
        </c:dLbls>
        <c:gapWidth val="50"/>
        <c:overlap val="100"/>
        <c:axId val="-335895248"/>
        <c:axId val="-335894160"/>
        <c:extLst>
          <c:ext xmlns:c15="http://schemas.microsoft.com/office/drawing/2012/chart" uri="{02D57815-91ED-43cb-92C2-25804820EDAC}">
            <c15:filteredBarSeries>
              <c15:ser>
                <c:idx val="6"/>
                <c:order val="6"/>
                <c:tx>
                  <c:strRef>
                    <c:extLst>
                      <c:ext uri="{02D57815-91ED-43cb-92C2-25804820EDAC}">
                        <c15:formulaRef>
                          <c15:sqref>Taul1!$A$8</c15:sqref>
                        </c15:formulaRef>
                      </c:ext>
                    </c:extLst>
                    <c:strCache>
                      <c:ptCount val="1"/>
                      <c:pt idx="0">
                        <c:v>Vill inte säga</c:v>
                      </c:pt>
                    </c:strCache>
                  </c:strRef>
                </c:tx>
                <c:spPr>
                  <a:solidFill>
                    <a:srgbClr val="C10F70"/>
                  </a:solidFill>
                </c:spPr>
                <c:invertIfNegative val="0"/>
                <c:dLbls>
                  <c:numFmt formatCode="#,##0" sourceLinked="0"/>
                  <c:spPr>
                    <a:noFill/>
                    <a:ln>
                      <a:noFill/>
                    </a:ln>
                    <a:effectLst/>
                  </c:spPr>
                  <c:txPr>
                    <a:bodyPr wrap="square" lIns="38100" tIns="19050" rIns="38100" bIns="19050" anchor="ctr">
                      <a:spAutoFit/>
                    </a:bodyPr>
                    <a:lstStyle/>
                    <a:p>
                      <a:pPr rtl="0">
                        <a:defRPr>
                          <a:solidFill>
                            <a:srgbClr val="FFFFFF"/>
                          </a:solidFill>
                        </a:defRPr>
                      </a:pPr>
                      <a:endParaRPr lang="fi-FI"/>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Taul1!$B$1:$P$1</c15:sqref>
                        </c15:formulaRef>
                      </c:ext>
                    </c:extLst>
                    <c:strCache>
                      <c:ptCount val="15"/>
                      <c:pt idx="0">
                        <c:v>Alla, n = 1 055</c:v>
                      </c:pt>
                      <c:pt idx="1">
                        <c:v>KÖN</c:v>
                      </c:pt>
                      <c:pt idx="2">
                        <c:v>Kvinna, n = 526</c:v>
                      </c:pt>
                      <c:pt idx="3">
                        <c:v>Man, n = 524</c:v>
                      </c:pt>
                      <c:pt idx="4">
                        <c:v>ÅLDERSGRUPP</c:v>
                      </c:pt>
                      <c:pt idx="5">
                        <c:v>15–24 år, n = 136</c:v>
                      </c:pt>
                      <c:pt idx="6">
                        <c:v>25–34 år, n = 168</c:v>
                      </c:pt>
                      <c:pt idx="7">
                        <c:v>35–49 år, n = 231</c:v>
                      </c:pt>
                      <c:pt idx="8">
                        <c:v>50–64 år, n = 257</c:v>
                      </c:pt>
                      <c:pt idx="9">
                        <c:v>65–84 år, n = 263</c:v>
                      </c:pt>
                      <c:pt idx="10">
                        <c:v>HUSHÅLLETS STRUKTUR</c:v>
                      </c:pt>
                      <c:pt idx="11">
                        <c:v>Enpersonshushåll, n = 402</c:v>
                      </c:pt>
                      <c:pt idx="12">
                        <c:v>Barnlöst par, n = 357</c:v>
                      </c:pt>
                      <c:pt idx="13">
                        <c:v>Annat vuxenhushåll (endast över 18-åringar), n = 65</c:v>
                      </c:pt>
                      <c:pt idx="14">
                        <c:v>Hushåll med barn, n = 231</c:v>
                      </c:pt>
                    </c:strCache>
                  </c:strRef>
                </c:cat>
                <c:val>
                  <c:numRef>
                    <c:extLst>
                      <c:ext uri="{02D57815-91ED-43cb-92C2-25804820EDAC}">
                        <c15:formulaRef>
                          <c15:sqref>Taul1!$B$8:$P$8</c15:sqref>
                        </c15:formulaRef>
                      </c:ext>
                    </c:extLst>
                    <c:numCache>
                      <c:formatCode>General</c:formatCode>
                      <c:ptCount val="15"/>
                    </c:numCache>
                  </c:numRef>
                </c:val>
                <c:extLst>
                  <c:ext xmlns:c16="http://schemas.microsoft.com/office/drawing/2014/chart" uri="{C3380CC4-5D6E-409C-BE32-E72D297353CC}">
                    <c16:uniqueId val="{00000007-7372-4B48-A9FF-C79D3424B2AF}"/>
                  </c:ext>
                </c:extLst>
              </c15:ser>
            </c15:filteredBarSeries>
          </c:ext>
        </c:extLst>
      </c:barChart>
      <c:catAx>
        <c:axId val="-335895248"/>
        <c:scaling>
          <c:orientation val="maxMin"/>
        </c:scaling>
        <c:delete val="0"/>
        <c:axPos val="l"/>
        <c:numFmt formatCode="General" sourceLinked="0"/>
        <c:majorTickMark val="none"/>
        <c:minorTickMark val="none"/>
        <c:tickLblPos val="low"/>
        <c:spPr>
          <a:ln>
            <a:noFill/>
          </a:ln>
        </c:spPr>
        <c:txPr>
          <a:bodyPr/>
          <a:lstStyle/>
          <a:p>
            <a:pPr rtl="0">
              <a:defRPr>
                <a:solidFill>
                  <a:srgbClr val="262626"/>
                </a:solidFill>
                <a:latin typeface="Calibri" panose="020F0502020204030204" pitchFamily="34" charset="0"/>
                <a:cs typeface="Arial" panose="020B0604020202020204" pitchFamily="34" charset="0"/>
              </a:defRPr>
            </a:pPr>
            <a:endParaRPr lang="fi-FI"/>
          </a:p>
        </c:txPr>
        <c:crossAx val="-335894160"/>
        <c:crosses val="autoZero"/>
        <c:auto val="1"/>
        <c:lblAlgn val="ctr"/>
        <c:lblOffset val="100"/>
        <c:tickLblSkip val="1"/>
        <c:noMultiLvlLbl val="0"/>
      </c:catAx>
      <c:valAx>
        <c:axId val="-335894160"/>
        <c:scaling>
          <c:orientation val="minMax"/>
          <c:max val="100.01"/>
          <c:min val="0"/>
        </c:scaling>
        <c:delete val="0"/>
        <c:axPos val="t"/>
        <c:majorGridlines>
          <c:spPr>
            <a:ln w="6350">
              <a:solidFill>
                <a:srgbClr val="A0A0A0"/>
              </a:solidFill>
              <a:prstDash val="dash"/>
            </a:ln>
          </c:spPr>
        </c:majorGridlines>
        <c:title>
          <c:tx>
            <c:rich>
              <a:bodyPr/>
              <a:lstStyle/>
              <a:p>
                <a:pPr rtl="0">
                  <a:defRPr sz="1000" b="0">
                    <a:solidFill>
                      <a:srgbClr val="A0A0A0"/>
                    </a:solidFill>
                    <a:latin typeface="Calibri" panose="020F0502020204030204" pitchFamily="34" charset="0"/>
                    <a:cs typeface="Arial" panose="020B0604020202020204" pitchFamily="34" charset="0"/>
                  </a:defRPr>
                </a:pPr>
                <a:r>
                  <a:rPr lang="sv-fi" sz="1000" b="0" i="0" u="none" baseline="0">
                    <a:solidFill>
                      <a:srgbClr val="A0A0A0"/>
                    </a:solidFill>
                    <a:latin typeface="Calibri" panose="020F0502020204030204" pitchFamily="34" charset="0"/>
                    <a:cs typeface="Arial" panose="020B0604020202020204" pitchFamily="34" charset="0"/>
                  </a:rPr>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rtl="0">
              <a:defRPr sz="1000">
                <a:solidFill>
                  <a:srgbClr val="A0A0A0"/>
                </a:solidFill>
                <a:latin typeface="Calibri" panose="020F0502020204030204" pitchFamily="34" charset="0"/>
                <a:cs typeface="Arial" panose="020B0604020202020204" pitchFamily="34" charset="0"/>
              </a:defRPr>
            </a:pPr>
            <a:endParaRPr lang="fi-FI"/>
          </a:p>
        </c:txPr>
        <c:crossAx val="-335895248"/>
        <c:crosses val="autoZero"/>
        <c:crossBetween val="between"/>
        <c:majorUnit val="10"/>
        <c:minorUnit val="1"/>
      </c:valAx>
      <c:spPr>
        <a:ln>
          <a:noFill/>
        </a:ln>
      </c:spPr>
    </c:plotArea>
    <c:legend>
      <c:legendPos val="t"/>
      <c:layout>
        <c:manualLayout>
          <c:xMode val="edge"/>
          <c:yMode val="edge"/>
          <c:x val="5.5878618725344054E-2"/>
          <c:y val="1.4904447236692011E-2"/>
          <c:w val="0.94290998445541518"/>
          <c:h val="0.11539401407715283"/>
        </c:manualLayout>
      </c:layout>
      <c:overlay val="0"/>
      <c:txPr>
        <a:bodyPr/>
        <a:lstStyle/>
        <a:p>
          <a:pPr rtl="0">
            <a:defRPr>
              <a:solidFill>
                <a:srgbClr val="262626"/>
              </a:solidFill>
              <a:latin typeface="Calibri" panose="020F0502020204030204" pitchFamily="34" charset="0"/>
              <a:cs typeface="Arial" panose="020B0604020202020204" pitchFamily="34" charset="0"/>
            </a:defRPr>
          </a:pPr>
          <a:endParaRPr lang="fi-FI"/>
        </a:p>
      </c:txPr>
    </c:legend>
    <c:plotVisOnly val="1"/>
    <c:dispBlanksAs val="gap"/>
    <c:showDLblsOverMax val="0"/>
  </c:chart>
  <c:txPr>
    <a:bodyPr/>
    <a:lstStyle/>
    <a:p>
      <a:pPr rtl="0">
        <a:defRPr sz="1200">
          <a:latin typeface="Calibri" panose="020F0502020204030204" pitchFamily="34" charset="0"/>
        </a:defRPr>
      </a:pPr>
      <a:endParaRPr lang="fi-FI"/>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651BC38D-06CE-45D7-8357-95901C0F0F94}" type="datetimeFigureOut">
              <a:rPr lang="fi-FI" smtClean="0"/>
              <a:t>9.2.2022</a:t>
            </a:fld>
            <a:endParaRPr lang="fi-FI"/>
          </a:p>
        </p:txBody>
      </p:sp>
      <p:sp>
        <p:nvSpPr>
          <p:cNvPr id="4" name="Dian kuvan paikkamerkki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42FCB4C5-B3FC-4B30-BC32-769E27A55558}" type="slidenum">
              <a:rPr lang="fi-FI" smtClean="0"/>
              <a:t>‹#›</a:t>
            </a:fld>
            <a:endParaRPr lang="fi-FI"/>
          </a:p>
        </p:txBody>
      </p:sp>
    </p:spTree>
    <p:extLst>
      <p:ext uri="{BB962C8B-B14F-4D97-AF65-F5344CB8AC3E}">
        <p14:creationId xmlns:p14="http://schemas.microsoft.com/office/powerpoint/2010/main" val="3803548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a:p>
        </p:txBody>
      </p:sp>
      <p:sp>
        <p:nvSpPr>
          <p:cNvPr id="4" name="Dian numeron paikkamerkki 3"/>
          <p:cNvSpPr>
            <a:spLocks noGrp="1"/>
          </p:cNvSpPr>
          <p:nvPr>
            <p:ph type="sldNum" sz="quarter" idx="10"/>
          </p:nvPr>
        </p:nvSpPr>
        <p:spPr/>
        <p:txBody>
          <a:bodyPr/>
          <a:lstStyle/>
          <a:p>
            <a:pPr algn="l" rtl="0"/>
            <a:fld id="{42FCB4C5-B3FC-4B30-BC32-769E27A55558}" type="slidenum">
              <a:rPr/>
              <a:t>1</a:t>
            </a:fld>
            <a:endParaRPr lang="sv-fi"/>
          </a:p>
        </p:txBody>
      </p:sp>
    </p:spTree>
    <p:extLst>
      <p:ext uri="{BB962C8B-B14F-4D97-AF65-F5344CB8AC3E}">
        <p14:creationId xmlns:p14="http://schemas.microsoft.com/office/powerpoint/2010/main" val="206460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a:p>
        </p:txBody>
      </p:sp>
      <p:sp>
        <p:nvSpPr>
          <p:cNvPr id="4" name="Dian numeron paikkamerkki 3"/>
          <p:cNvSpPr>
            <a:spLocks noGrp="1"/>
          </p:cNvSpPr>
          <p:nvPr>
            <p:ph type="sldNum" sz="quarter" idx="10"/>
          </p:nvPr>
        </p:nvSpPr>
        <p:spPr/>
        <p:txBody>
          <a:bodyPr/>
          <a:lstStyle/>
          <a:p>
            <a:pPr algn="l" rtl="0"/>
            <a:fld id="{42FCB4C5-B3FC-4B30-BC32-769E27A55558}" type="slidenum">
              <a:rPr/>
              <a:t>21</a:t>
            </a:fld>
            <a:endParaRPr lang="sv-fi"/>
          </a:p>
        </p:txBody>
      </p:sp>
    </p:spTree>
    <p:extLst>
      <p:ext uri="{BB962C8B-B14F-4D97-AF65-F5344CB8AC3E}">
        <p14:creationId xmlns:p14="http://schemas.microsoft.com/office/powerpoint/2010/main" val="3984445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bg1"/>
                </a:solidFill>
              </a:defRPr>
            </a:lvl1pPr>
          </a:lstStyle>
          <a:p>
            <a:r>
              <a:rPr lang="fi-FI" dirty="0"/>
              <a:t>Raportin 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Asiakas</a:t>
            </a:r>
          </a:p>
        </p:txBody>
      </p:sp>
      <p:sp>
        <p:nvSpPr>
          <p:cNvPr id="4" name="Päivämäärän paikkamerkki 3"/>
          <p:cNvSpPr>
            <a:spLocks noGrp="1"/>
          </p:cNvSpPr>
          <p:nvPr>
            <p:ph type="dt" sz="half" idx="10"/>
          </p:nvPr>
        </p:nvSpPr>
        <p:spPr/>
        <p:txBody>
          <a:bodyPr/>
          <a:lstStyle/>
          <a:p>
            <a:r>
              <a:rPr lang="fi-FI"/>
              <a:t>25.1.2022</a:t>
            </a:r>
          </a:p>
        </p:txBody>
      </p:sp>
      <p:sp>
        <p:nvSpPr>
          <p:cNvPr id="5" name="Alatunnisteen paikkamerkki 4"/>
          <p:cNvSpPr>
            <a:spLocks noGrp="1"/>
          </p:cNvSpPr>
          <p:nvPr>
            <p:ph type="ftr" sz="quarter" idx="11"/>
          </p:nvPr>
        </p:nvSpPr>
        <p:spPr/>
        <p:txBody>
          <a:bodyPr/>
          <a:lstStyle/>
          <a:p>
            <a:r>
              <a:rPr lang="fi-FI"/>
              <a:t>25705, SPR, Yksinäisyysbarometri, Ttu</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bg1"/>
                </a:solidFill>
                <a:latin typeface="+mn-lt"/>
              </a:defRPr>
            </a:lvl1pPr>
          </a:lstStyle>
          <a:p>
            <a:pPr lvl="0"/>
            <a:r>
              <a:rPr lang="fi-FI" dirty="0"/>
              <a:t>TUTKIMUSRAPORTTI</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bg1"/>
                </a:solidFill>
                <a:latin typeface="+mn-lt"/>
              </a:defRPr>
            </a:lvl1pPr>
          </a:lstStyle>
          <a:p>
            <a:pPr lvl="0"/>
            <a:r>
              <a:rPr lang="fi-FI" dirty="0"/>
              <a:t>xx.xx.2020 | Taloustutkimus Oy | Tutkijan nimi</a:t>
            </a:r>
          </a:p>
        </p:txBody>
      </p:sp>
    </p:spTree>
    <p:extLst>
      <p:ext uri="{BB962C8B-B14F-4D97-AF65-F5344CB8AC3E}">
        <p14:creationId xmlns:p14="http://schemas.microsoft.com/office/powerpoint/2010/main" val="388195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25.1.2022</a:t>
            </a:r>
          </a:p>
        </p:txBody>
      </p:sp>
      <p:sp>
        <p:nvSpPr>
          <p:cNvPr id="3" name="Alatunnisteen paikkamerkki 2"/>
          <p:cNvSpPr>
            <a:spLocks noGrp="1"/>
          </p:cNvSpPr>
          <p:nvPr>
            <p:ph type="ftr" sz="quarter" idx="11"/>
          </p:nvPr>
        </p:nvSpPr>
        <p:spPr/>
        <p:txBody>
          <a:bodyPr/>
          <a:lstStyle/>
          <a:p>
            <a:r>
              <a:rPr lang="fi-FI"/>
              <a:t>25705, SPR, Yksinäisyysbarometri, Ttu</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3314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yhjä, ilman logo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25.1.2022</a:t>
            </a:r>
          </a:p>
        </p:txBody>
      </p:sp>
      <p:sp>
        <p:nvSpPr>
          <p:cNvPr id="3" name="Alatunnisteen paikkamerkki 2"/>
          <p:cNvSpPr>
            <a:spLocks noGrp="1"/>
          </p:cNvSpPr>
          <p:nvPr>
            <p:ph type="ftr" sz="quarter" idx="11"/>
          </p:nvPr>
        </p:nvSpPr>
        <p:spPr/>
        <p:txBody>
          <a:bodyPr/>
          <a:lstStyle/>
          <a:p>
            <a:r>
              <a:rPr lang="fi-FI"/>
              <a:t>25705, SPR, Yksinäisyysbarometri, Ttu</a:t>
            </a:r>
          </a:p>
        </p:txBody>
      </p:sp>
      <p:sp>
        <p:nvSpPr>
          <p:cNvPr id="4" name="Dian numeron paikkamerkki 3"/>
          <p:cNvSpPr>
            <a:spLocks noGrp="1"/>
          </p:cNvSpPr>
          <p:nvPr>
            <p:ph type="sldNum" sz="quarter" idx="12"/>
          </p:nvPr>
        </p:nvSpPr>
        <p:spPr/>
        <p:txBody>
          <a:bodyPr/>
          <a:lstStyle/>
          <a:p>
            <a:fld id="{45530FF3-944E-453D-AD86-280F662E2B3A}" type="slidenum">
              <a:rPr lang="fi-FI" smtClean="0"/>
              <a:t>‹#›</a:t>
            </a:fld>
            <a:endParaRPr lang="fi-FI"/>
          </a:p>
        </p:txBody>
      </p:sp>
    </p:spTree>
    <p:extLst>
      <p:ext uri="{BB962C8B-B14F-4D97-AF65-F5344CB8AC3E}">
        <p14:creationId xmlns:p14="http://schemas.microsoft.com/office/powerpoint/2010/main" val="35697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875064" y="895388"/>
            <a:ext cx="8441873" cy="2387600"/>
          </a:xfrm>
        </p:spPr>
        <p:txBody>
          <a:bodyPr anchor="b">
            <a:normAutofit/>
          </a:bodyPr>
          <a:lstStyle>
            <a:lvl1pPr algn="ctr">
              <a:defRPr sz="4800" i="1" baseline="0">
                <a:solidFill>
                  <a:schemeClr val="tx1">
                    <a:lumMod val="85000"/>
                    <a:lumOff val="15000"/>
                  </a:schemeClr>
                </a:solidFill>
              </a:defRPr>
            </a:lvl1pPr>
          </a:lstStyle>
          <a:p>
            <a:r>
              <a:rPr lang="fi-FI" dirty="0"/>
              <a:t>Raportin otsikko</a:t>
            </a:r>
          </a:p>
        </p:txBody>
      </p:sp>
      <p:sp>
        <p:nvSpPr>
          <p:cNvPr id="3" name="Alaotsikko 2"/>
          <p:cNvSpPr>
            <a:spLocks noGrp="1"/>
          </p:cNvSpPr>
          <p:nvPr>
            <p:ph type="subTitle" idx="1" hasCustomPrompt="1"/>
          </p:nvPr>
        </p:nvSpPr>
        <p:spPr>
          <a:xfrm>
            <a:off x="1875063" y="3917007"/>
            <a:ext cx="8441874" cy="981563"/>
          </a:xfrm>
        </p:spPr>
        <p:txBody>
          <a:bodyPr anchor="t"/>
          <a:lstStyle>
            <a:lvl1pPr marL="0" indent="0" algn="ctr">
              <a:buNone/>
              <a:defRPr sz="2400" b="0" i="0" baseline="0">
                <a:solidFill>
                  <a:schemeClr val="tx1">
                    <a:lumMod val="85000"/>
                    <a:lumOff val="15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Asiakas</a:t>
            </a:r>
          </a:p>
        </p:txBody>
      </p:sp>
      <p:sp>
        <p:nvSpPr>
          <p:cNvPr id="4" name="Päivämäärän paikkamerkki 3"/>
          <p:cNvSpPr>
            <a:spLocks noGrp="1"/>
          </p:cNvSpPr>
          <p:nvPr>
            <p:ph type="dt" sz="half" idx="10"/>
          </p:nvPr>
        </p:nvSpPr>
        <p:spPr/>
        <p:txBody>
          <a:bodyPr/>
          <a:lstStyle/>
          <a:p>
            <a:r>
              <a:rPr lang="fi-FI"/>
              <a:t>25.1.2022</a:t>
            </a:r>
          </a:p>
        </p:txBody>
      </p:sp>
      <p:sp>
        <p:nvSpPr>
          <p:cNvPr id="5" name="Alatunnisteen paikkamerkki 4"/>
          <p:cNvSpPr>
            <a:spLocks noGrp="1"/>
          </p:cNvSpPr>
          <p:nvPr>
            <p:ph type="ftr" sz="quarter" idx="11"/>
          </p:nvPr>
        </p:nvSpPr>
        <p:spPr/>
        <p:txBody>
          <a:bodyPr/>
          <a:lstStyle/>
          <a:p>
            <a:r>
              <a:rPr lang="fi-FI"/>
              <a:t>25705, SPR, Yksinäisyysbarometri, Ttu</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1" name="Tekstin paikkamerkki 10"/>
          <p:cNvSpPr>
            <a:spLocks noGrp="1"/>
          </p:cNvSpPr>
          <p:nvPr>
            <p:ph type="body" sz="quarter" idx="13" hasCustomPrompt="1"/>
          </p:nvPr>
        </p:nvSpPr>
        <p:spPr>
          <a:xfrm>
            <a:off x="1874838" y="3410765"/>
            <a:ext cx="8442325" cy="383027"/>
          </a:xfrm>
        </p:spPr>
        <p:txBody>
          <a:bodyPr anchor="ctr">
            <a:noAutofit/>
          </a:bodyPr>
          <a:lstStyle>
            <a:lvl1pPr marL="0" indent="0" algn="ctr">
              <a:buNone/>
              <a:defRPr sz="2400" b="1">
                <a:solidFill>
                  <a:schemeClr val="tx1">
                    <a:lumMod val="85000"/>
                    <a:lumOff val="15000"/>
                  </a:schemeClr>
                </a:solidFill>
                <a:latin typeface="+mn-lt"/>
              </a:defRPr>
            </a:lvl1pPr>
          </a:lstStyle>
          <a:p>
            <a:pPr lvl="0"/>
            <a:r>
              <a:rPr lang="fi-FI" dirty="0"/>
              <a:t>TUTKIMUSRAPORTTI</a:t>
            </a:r>
          </a:p>
        </p:txBody>
      </p:sp>
      <p:sp>
        <p:nvSpPr>
          <p:cNvPr id="10" name="Tekstin paikkamerkki 9"/>
          <p:cNvSpPr>
            <a:spLocks noGrp="1"/>
          </p:cNvSpPr>
          <p:nvPr>
            <p:ph type="body" sz="quarter" idx="14" hasCustomPrompt="1"/>
          </p:nvPr>
        </p:nvSpPr>
        <p:spPr>
          <a:xfrm>
            <a:off x="1874838" y="5037363"/>
            <a:ext cx="8442325" cy="587149"/>
          </a:xfrm>
        </p:spPr>
        <p:txBody>
          <a:bodyPr anchor="ctr">
            <a:normAutofit/>
          </a:bodyPr>
          <a:lstStyle>
            <a:lvl1pPr marL="0" indent="0" algn="ctr">
              <a:buNone/>
              <a:defRPr sz="1600" baseline="0">
                <a:solidFill>
                  <a:schemeClr val="tx1">
                    <a:lumMod val="85000"/>
                    <a:lumOff val="15000"/>
                  </a:schemeClr>
                </a:solidFill>
                <a:latin typeface="+mn-lt"/>
              </a:defRPr>
            </a:lvl1pPr>
          </a:lstStyle>
          <a:p>
            <a:pPr lvl="0"/>
            <a:r>
              <a:rPr lang="fi-FI" dirty="0"/>
              <a:t>xx.xx.2020 | Taloustutkimus Oy | Tutkijan nimi</a:t>
            </a:r>
          </a:p>
        </p:txBody>
      </p:sp>
    </p:spTree>
    <p:extLst>
      <p:ext uri="{BB962C8B-B14F-4D97-AF65-F5344CB8AC3E}">
        <p14:creationId xmlns:p14="http://schemas.microsoft.com/office/powerpoint/2010/main" val="204115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25.1.2022</a:t>
            </a:r>
          </a:p>
        </p:txBody>
      </p:sp>
      <p:sp>
        <p:nvSpPr>
          <p:cNvPr id="5" name="Alatunnisteen paikkamerkki 4"/>
          <p:cNvSpPr>
            <a:spLocks noGrp="1"/>
          </p:cNvSpPr>
          <p:nvPr>
            <p:ph type="ftr" sz="quarter" idx="11"/>
          </p:nvPr>
        </p:nvSpPr>
        <p:spPr/>
        <p:txBody>
          <a:bodyPr/>
          <a:lstStyle/>
          <a:p>
            <a:r>
              <a:rPr lang="fi-FI"/>
              <a:t>25705, SPR, Yksinäisyysbarometri, Ttu</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sp>
        <p:nvSpPr>
          <p:cNvPr id="7" name="Otsikko 1"/>
          <p:cNvSpPr>
            <a:spLocks noGrp="1"/>
          </p:cNvSpPr>
          <p:nvPr>
            <p:ph type="title" hasCustomPrompt="1"/>
          </p:nvPr>
        </p:nvSpPr>
        <p:spPr>
          <a:xfrm>
            <a:off x="653138" y="582697"/>
            <a:ext cx="6335491"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8" name="Sisällön paikkamerkki 2"/>
          <p:cNvSpPr>
            <a:spLocks noGrp="1"/>
          </p:cNvSpPr>
          <p:nvPr>
            <p:ph idx="1" hasCustomPrompt="1"/>
          </p:nvPr>
        </p:nvSpPr>
        <p:spPr>
          <a:xfrm>
            <a:off x="653138" y="1335159"/>
            <a:ext cx="6335491" cy="4935012"/>
          </a:xfrm>
          <a:prstGeom prst="rect">
            <a:avLst/>
          </a:prstGeom>
        </p:spPr>
        <p:txBody>
          <a:bodyPr/>
          <a:lstStyle>
            <a:lvl1pPr marL="228600" indent="-228600">
              <a:buClr>
                <a:srgbClr val="E60F28"/>
              </a:buClr>
              <a:buFont typeface="Wingdings" panose="05000000000000000000" pitchFamily="2" charset="2"/>
              <a:buChar char="§"/>
              <a:defRPr sz="1600" baseline="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Kuvan paikkamerkki 2"/>
          <p:cNvSpPr>
            <a:spLocks noGrp="1"/>
          </p:cNvSpPr>
          <p:nvPr>
            <p:ph type="pic" idx="13"/>
          </p:nvPr>
        </p:nvSpPr>
        <p:spPr>
          <a:xfrm>
            <a:off x="7325032" y="0"/>
            <a:ext cx="4866968" cy="6857999"/>
          </a:xfrm>
          <a:prstGeom prst="rect">
            <a:avLst/>
          </a:prstGeom>
          <a:noFill/>
        </p:spPr>
        <p:txBody>
          <a:bodyPr>
            <a:normAutofit/>
          </a:bodyPr>
          <a:lstStyle>
            <a:lvl1pPr marL="0" indent="0">
              <a:buNone/>
              <a:defRPr sz="2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Lisää kuva napsauttamalla kuvaketta</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45220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Grafiikk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25.1.2022</a:t>
            </a:r>
          </a:p>
        </p:txBody>
      </p:sp>
      <p:sp>
        <p:nvSpPr>
          <p:cNvPr id="5" name="Alatunnisteen paikkamerkki 4"/>
          <p:cNvSpPr>
            <a:spLocks noGrp="1"/>
          </p:cNvSpPr>
          <p:nvPr>
            <p:ph type="ftr" sz="quarter" idx="11"/>
          </p:nvPr>
        </p:nvSpPr>
        <p:spPr/>
        <p:txBody>
          <a:bodyPr/>
          <a:lstStyle/>
          <a:p>
            <a:r>
              <a:rPr lang="fi-FI"/>
              <a:t>25705, SPR, Yksinäisyysbarometri, Ttu</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11033764"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22689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fiikka 2/3">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25.1.2022</a:t>
            </a:r>
          </a:p>
        </p:txBody>
      </p:sp>
      <p:sp>
        <p:nvSpPr>
          <p:cNvPr id="6" name="Alatunnisteen paikkamerkki 5"/>
          <p:cNvSpPr>
            <a:spLocks noGrp="1"/>
          </p:cNvSpPr>
          <p:nvPr>
            <p:ph type="ftr" sz="quarter" idx="11"/>
          </p:nvPr>
        </p:nvSpPr>
        <p:spPr/>
        <p:txBody>
          <a:bodyPr/>
          <a:lstStyle/>
          <a:p>
            <a:r>
              <a:rPr lang="fi-FI"/>
              <a:t>25705, SPR, Yksinäisyysbarometri, Ttu</a:t>
            </a:r>
          </a:p>
        </p:txBody>
      </p:sp>
      <p:sp>
        <p:nvSpPr>
          <p:cNvPr id="7" name="Dian numeron paikkamerkki 6"/>
          <p:cNvSpPr>
            <a:spLocks noGrp="1"/>
          </p:cNvSpPr>
          <p:nvPr>
            <p:ph type="sldNum" sz="quarter" idx="12"/>
          </p:nvPr>
        </p:nvSpPr>
        <p:spPr/>
        <p:txBody>
          <a:bodyPr/>
          <a:lstStyle/>
          <a:p>
            <a:fld id="{45530FF3-944E-453D-AD86-280F662E2B3A}" type="slidenum">
              <a:rPr lang="fi-FI" smtClean="0"/>
              <a:t>‹#›</a:t>
            </a:fld>
            <a:endParaRPr lang="fi-FI"/>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
        <p:nvSpPr>
          <p:cNvPr id="9" name="Sisällön paikkamerkki 2"/>
          <p:cNvSpPr>
            <a:spLocks noGrp="1"/>
          </p:cNvSpPr>
          <p:nvPr>
            <p:ph idx="1" hasCustomPrompt="1"/>
          </p:nvPr>
        </p:nvSpPr>
        <p:spPr>
          <a:xfrm>
            <a:off x="653138" y="1335158"/>
            <a:ext cx="7864561" cy="4788000"/>
          </a:xfrm>
          <a:prstGeom prst="rect">
            <a:avLst/>
          </a:prstGeom>
        </p:spPr>
        <p:txBody>
          <a:bodyPr/>
          <a:lstStyle>
            <a:lvl1pPr marL="228600" indent="-228600">
              <a:buClr>
                <a:srgbClr val="E60F28"/>
              </a:buClr>
              <a:buFont typeface="Wingdings" panose="05000000000000000000" pitchFamily="2" charset="2"/>
              <a:buChar char="§"/>
              <a:defRPr sz="1600">
                <a:solidFill>
                  <a:schemeClr val="tx1">
                    <a:lumMod val="85000"/>
                    <a:lumOff val="15000"/>
                  </a:schemeClr>
                </a:solidFill>
                <a:latin typeface="+mj-lt"/>
              </a:defRPr>
            </a:lvl1pPr>
            <a:lvl2pPr marL="685800" indent="-228600">
              <a:buClr>
                <a:srgbClr val="E60F28"/>
              </a:buClr>
              <a:buFont typeface="Wingdings" panose="05000000000000000000" pitchFamily="2" charset="2"/>
              <a:buChar char="§"/>
              <a:defRPr sz="1400">
                <a:solidFill>
                  <a:schemeClr val="tx1">
                    <a:lumMod val="85000"/>
                    <a:lumOff val="15000"/>
                  </a:schemeClr>
                </a:solidFill>
                <a:latin typeface="+mj-lt"/>
              </a:defRPr>
            </a:lvl2pPr>
            <a:lvl3pPr marL="1143000" indent="-228600">
              <a:buClr>
                <a:srgbClr val="E60F28"/>
              </a:buClr>
              <a:buFont typeface="Wingdings" panose="05000000000000000000" pitchFamily="2" charset="2"/>
              <a:buChar char="§"/>
              <a:defRPr sz="1400">
                <a:solidFill>
                  <a:schemeClr val="tx1">
                    <a:lumMod val="85000"/>
                    <a:lumOff val="15000"/>
                  </a:schemeClr>
                </a:solidFill>
                <a:latin typeface="+mj-lt"/>
              </a:defRPr>
            </a:lvl3pPr>
            <a:lvl4pPr marL="1600200" indent="-228600">
              <a:buClr>
                <a:srgbClr val="E60F28"/>
              </a:buClr>
              <a:buFont typeface="Wingdings" panose="05000000000000000000" pitchFamily="2" charset="2"/>
              <a:buChar char="§"/>
              <a:defRPr sz="1400">
                <a:solidFill>
                  <a:schemeClr val="tx1">
                    <a:lumMod val="85000"/>
                    <a:lumOff val="15000"/>
                  </a:schemeClr>
                </a:solidFill>
                <a:latin typeface="+mj-lt"/>
              </a:defRPr>
            </a:lvl4pPr>
            <a:lvl5pPr marL="2057400" indent="-228600">
              <a:buClr>
                <a:srgbClr val="E60F28"/>
              </a:buClr>
              <a:buFont typeface="Wingdings" panose="05000000000000000000" pitchFamily="2" charset="2"/>
              <a:buChar cha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Sisällön paikkamerkki 2"/>
          <p:cNvSpPr>
            <a:spLocks noGrp="1"/>
          </p:cNvSpPr>
          <p:nvPr>
            <p:ph idx="13" hasCustomPrompt="1"/>
          </p:nvPr>
        </p:nvSpPr>
        <p:spPr>
          <a:xfrm>
            <a:off x="8688909" y="1335158"/>
            <a:ext cx="2997993" cy="5089289"/>
          </a:xfrm>
          <a:prstGeom prst="rect">
            <a:avLst/>
          </a:prstGeom>
        </p:spPr>
        <p:txBody>
          <a:bodyPr/>
          <a:lstStyle>
            <a:lvl1pPr marL="228600" indent="-228600">
              <a:buClr>
                <a:srgbClr val="FF0000"/>
              </a:buClr>
              <a:buFont typeface="Wingdings" panose="05000000000000000000" pitchFamily="2" charset="2"/>
              <a:buChar char="§"/>
              <a:defRPr sz="1600" baseline="0">
                <a:solidFill>
                  <a:schemeClr val="tx1">
                    <a:lumMod val="85000"/>
                    <a:lumOff val="15000"/>
                  </a:schemeClr>
                </a:solidFill>
                <a:latin typeface="+mj-lt"/>
              </a:defRPr>
            </a:lvl1pPr>
            <a:lvl2pPr>
              <a:defRPr sz="1800">
                <a:solidFill>
                  <a:schemeClr val="bg1"/>
                </a:solidFill>
                <a:latin typeface="+mj-lt"/>
              </a:defRPr>
            </a:lvl2pPr>
            <a:lvl3pPr>
              <a:defRPr sz="1600">
                <a:solidFill>
                  <a:schemeClr val="bg1"/>
                </a:solidFill>
                <a:latin typeface="+mj-lt"/>
              </a:defRPr>
            </a:lvl3pPr>
            <a:lvl4pPr>
              <a:defRPr sz="1600">
                <a:solidFill>
                  <a:schemeClr val="bg1"/>
                </a:solidFill>
                <a:latin typeface="+mj-lt"/>
              </a:defRPr>
            </a:lvl4pPr>
            <a:lvl5pPr>
              <a:defRPr sz="1600">
                <a:solidFill>
                  <a:schemeClr val="bg1"/>
                </a:solidFill>
                <a:latin typeface="+mj-lt"/>
              </a:defRPr>
            </a:lvl5pPr>
          </a:lstStyle>
          <a:p>
            <a:pPr lvl="0"/>
            <a:r>
              <a:rPr lang="fi-FI" dirty="0"/>
              <a:t>Havaintoja grafiikasta</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157665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ksi sisältökohdetta otsikoilla">
    <p:spTree>
      <p:nvGrpSpPr>
        <p:cNvPr id="1" name=""/>
        <p:cNvGrpSpPr/>
        <p:nvPr/>
      </p:nvGrpSpPr>
      <p:grpSpPr>
        <a:xfrm>
          <a:off x="0" y="0"/>
          <a:ext cx="0" cy="0"/>
          <a:chOff x="0" y="0"/>
          <a:chExt cx="0" cy="0"/>
        </a:xfrm>
      </p:grpSpPr>
      <p:sp>
        <p:nvSpPr>
          <p:cNvPr id="7" name="Päivämäärän paikkamerkki 6"/>
          <p:cNvSpPr>
            <a:spLocks noGrp="1"/>
          </p:cNvSpPr>
          <p:nvPr>
            <p:ph type="dt" sz="half" idx="10"/>
          </p:nvPr>
        </p:nvSpPr>
        <p:spPr/>
        <p:txBody>
          <a:bodyPr/>
          <a:lstStyle/>
          <a:p>
            <a:r>
              <a:rPr lang="fi-FI"/>
              <a:t>25.1.2022</a:t>
            </a:r>
          </a:p>
        </p:txBody>
      </p:sp>
      <p:sp>
        <p:nvSpPr>
          <p:cNvPr id="8" name="Alatunnisteen paikkamerkki 7"/>
          <p:cNvSpPr>
            <a:spLocks noGrp="1"/>
          </p:cNvSpPr>
          <p:nvPr>
            <p:ph type="ftr" sz="quarter" idx="11"/>
          </p:nvPr>
        </p:nvSpPr>
        <p:spPr/>
        <p:txBody>
          <a:bodyPr/>
          <a:lstStyle/>
          <a:p>
            <a:r>
              <a:rPr lang="fi-FI"/>
              <a:t>25705, SPR, Yksinäisyysbarometri, Ttu</a:t>
            </a:r>
          </a:p>
        </p:txBody>
      </p:sp>
      <p:sp>
        <p:nvSpPr>
          <p:cNvPr id="9" name="Dian numeron paikkamerkki 8"/>
          <p:cNvSpPr>
            <a:spLocks noGrp="1"/>
          </p:cNvSpPr>
          <p:nvPr>
            <p:ph type="sldNum" sz="quarter" idx="12"/>
          </p:nvPr>
        </p:nvSpPr>
        <p:spPr/>
        <p:txBody>
          <a:bodyPr/>
          <a:lstStyle/>
          <a:p>
            <a:fld id="{45530FF3-944E-453D-AD86-280F662E2B3A}" type="slidenum">
              <a:rPr lang="fi-FI" smtClean="0"/>
              <a:t>‹#›</a:t>
            </a:fld>
            <a:endParaRPr lang="fi-FI"/>
          </a:p>
        </p:txBody>
      </p:sp>
      <p:pic>
        <p:nvPicPr>
          <p:cNvPr id="13" name="Kuva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14" name="Tekstin paikkamerkki 2"/>
          <p:cNvSpPr>
            <a:spLocks noGrp="1"/>
          </p:cNvSpPr>
          <p:nvPr>
            <p:ph type="body" idx="1" hasCustomPrompt="1"/>
          </p:nvPr>
        </p:nvSpPr>
        <p:spPr>
          <a:xfrm>
            <a:off x="653138"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5" name="Sisällön paikkamerkki 3"/>
          <p:cNvSpPr>
            <a:spLocks noGrp="1"/>
          </p:cNvSpPr>
          <p:nvPr>
            <p:ph sz="half" idx="2" hasCustomPrompt="1"/>
          </p:nvPr>
        </p:nvSpPr>
        <p:spPr>
          <a:xfrm>
            <a:off x="653138" y="2019412"/>
            <a:ext cx="5365210" cy="4305187"/>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16" name="Tekstin paikkamerkki 2"/>
          <p:cNvSpPr>
            <a:spLocks noGrp="1"/>
          </p:cNvSpPr>
          <p:nvPr>
            <p:ph type="body" idx="13" hasCustomPrompt="1"/>
          </p:nvPr>
        </p:nvSpPr>
        <p:spPr>
          <a:xfrm>
            <a:off x="6307182" y="1362705"/>
            <a:ext cx="5365210" cy="499346"/>
          </a:xfrm>
          <a:prstGeom prst="rect">
            <a:avLst/>
          </a:prstGeom>
        </p:spPr>
        <p:txBody>
          <a:bodyPr anchor="b"/>
          <a:lstStyle>
            <a:lvl1pPr marL="0" indent="0">
              <a:buNone/>
              <a:defRPr sz="1800" b="1">
                <a:solidFill>
                  <a:schemeClr val="tx1">
                    <a:lumMod val="85000"/>
                    <a:lumOff val="1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PALSTAN OTSIKKO, CALIBRI, KAIKKI ISOLLA</a:t>
            </a:r>
          </a:p>
        </p:txBody>
      </p:sp>
      <p:sp>
        <p:nvSpPr>
          <p:cNvPr id="17" name="Sisällön paikkamerkki 3"/>
          <p:cNvSpPr>
            <a:spLocks noGrp="1"/>
          </p:cNvSpPr>
          <p:nvPr>
            <p:ph sz="half" idx="14" hasCustomPrompt="1"/>
          </p:nvPr>
        </p:nvSpPr>
        <p:spPr>
          <a:xfrm>
            <a:off x="6307182" y="2019413"/>
            <a:ext cx="5365210" cy="4305186"/>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spTree>
    <p:extLst>
      <p:ext uri="{BB962C8B-B14F-4D97-AF65-F5344CB8AC3E}">
        <p14:creationId xmlns:p14="http://schemas.microsoft.com/office/powerpoint/2010/main" val="112749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25.1.2022</a:t>
            </a:r>
          </a:p>
        </p:txBody>
      </p:sp>
      <p:sp>
        <p:nvSpPr>
          <p:cNvPr id="4" name="Alatunnisteen paikkamerkki 3"/>
          <p:cNvSpPr>
            <a:spLocks noGrp="1"/>
          </p:cNvSpPr>
          <p:nvPr>
            <p:ph type="ftr" sz="quarter" idx="11"/>
          </p:nvPr>
        </p:nvSpPr>
        <p:spPr/>
        <p:txBody>
          <a:bodyPr/>
          <a:lstStyle/>
          <a:p>
            <a:r>
              <a:rPr lang="fi-FI"/>
              <a:t>25705, SPR, Yksinäisyysbarometri, Ttu</a:t>
            </a:r>
          </a:p>
        </p:txBody>
      </p:sp>
      <p:sp>
        <p:nvSpPr>
          <p:cNvPr id="5" name="Dian numeron paikkamerkki 4"/>
          <p:cNvSpPr>
            <a:spLocks noGrp="1"/>
          </p:cNvSpPr>
          <p:nvPr>
            <p:ph type="sldNum" sz="quarter" idx="12"/>
          </p:nvPr>
        </p:nvSpPr>
        <p:spPr/>
        <p:txBody>
          <a:bodyPr/>
          <a:lstStyle/>
          <a:p>
            <a:fld id="{45530FF3-944E-453D-AD86-280F662E2B3A}" type="slidenum">
              <a:rPr lang="fi-FI" smtClean="0"/>
              <a:t>‹#›</a:t>
            </a:fld>
            <a:endParaRPr lang="fi-FI"/>
          </a:p>
        </p:txBody>
      </p:sp>
      <p:sp>
        <p:nvSpPr>
          <p:cNvPr id="6" name="Sisällön paikkamerkki 3"/>
          <p:cNvSpPr>
            <a:spLocks noGrp="1"/>
          </p:cNvSpPr>
          <p:nvPr>
            <p:ph sz="half" idx="2" hasCustomPrompt="1"/>
          </p:nvPr>
        </p:nvSpPr>
        <p:spPr>
          <a:xfrm>
            <a:off x="653138"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3"/>
          <p:cNvSpPr>
            <a:spLocks noGrp="1"/>
          </p:cNvSpPr>
          <p:nvPr>
            <p:ph sz="half" idx="14" hasCustomPrompt="1"/>
          </p:nvPr>
        </p:nvSpPr>
        <p:spPr>
          <a:xfrm>
            <a:off x="6307182" y="1337701"/>
            <a:ext cx="5365210" cy="4932469"/>
          </a:xfrm>
          <a:prstGeom prst="rect">
            <a:avLst/>
          </a:prstGeom>
        </p:spPr>
        <p:txBody>
          <a:bodyPr/>
          <a:lstStyle>
            <a:lvl1pPr>
              <a:defRPr sz="1600">
                <a:solidFill>
                  <a:schemeClr val="tx1">
                    <a:lumMod val="85000"/>
                    <a:lumOff val="15000"/>
                  </a:schemeClr>
                </a:solidFill>
                <a:latin typeface="+mj-lt"/>
              </a:defRPr>
            </a:lvl1pPr>
            <a:lvl2pPr>
              <a:defRPr sz="1400">
                <a:solidFill>
                  <a:schemeClr val="tx1">
                    <a:lumMod val="85000"/>
                    <a:lumOff val="15000"/>
                  </a:schemeClr>
                </a:solidFill>
                <a:latin typeface="+mj-lt"/>
              </a:defRPr>
            </a:lvl2pPr>
            <a:lvl3pPr>
              <a:defRPr sz="1400">
                <a:solidFill>
                  <a:schemeClr val="tx1">
                    <a:lumMod val="85000"/>
                    <a:lumOff val="15000"/>
                  </a:schemeClr>
                </a:solidFill>
                <a:latin typeface="+mj-lt"/>
              </a:defRPr>
            </a:lvl3pPr>
            <a:lvl4pPr>
              <a:defRPr sz="1400">
                <a:solidFill>
                  <a:schemeClr val="tx1">
                    <a:lumMod val="85000"/>
                    <a:lumOff val="15000"/>
                  </a:schemeClr>
                </a:solidFill>
                <a:latin typeface="+mj-lt"/>
              </a:defRPr>
            </a:lvl4pPr>
            <a:lvl5pPr>
              <a:defRPr sz="1400">
                <a:solidFill>
                  <a:schemeClr val="tx1">
                    <a:lumMod val="85000"/>
                    <a:lumOff val="15000"/>
                  </a:schemeClr>
                </a:solidFill>
                <a:latin typeface="+mj-lt"/>
              </a:defRPr>
            </a:lvl5pPr>
          </a:lstStyle>
          <a:p>
            <a:pPr lvl="0"/>
            <a:r>
              <a:rPr lang="fi-FI" dirty="0"/>
              <a:t>Ensimmäinen taso, </a:t>
            </a:r>
            <a:r>
              <a:rPr lang="fi-FI" dirty="0" err="1"/>
              <a:t>Calibri</a:t>
            </a:r>
            <a:r>
              <a:rPr lang="fi-FI" dirty="0"/>
              <a:t> </a:t>
            </a:r>
            <a:r>
              <a:rPr lang="fi-FI" dirty="0" err="1"/>
              <a:t>Light</a:t>
            </a:r>
            <a:endParaRPr lang="fi-FI" dirty="0"/>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1"/>
          <p:cNvSpPr>
            <a:spLocks noGrp="1"/>
          </p:cNvSpPr>
          <p:nvPr>
            <p:ph type="title" hasCustomPrompt="1"/>
          </p:nvPr>
        </p:nvSpPr>
        <p:spPr>
          <a:xfrm>
            <a:off x="653137" y="582697"/>
            <a:ext cx="11033765" cy="622647"/>
          </a:xfrm>
          <a:prstGeom prst="rect">
            <a:avLst/>
          </a:prstGeom>
        </p:spPr>
        <p:txBody>
          <a:bodyPr>
            <a:normAutofit/>
          </a:bodyPr>
          <a:lstStyle>
            <a:lvl1pPr>
              <a:defRPr sz="3200" baseline="0">
                <a:solidFill>
                  <a:schemeClr val="tx1">
                    <a:lumMod val="85000"/>
                    <a:lumOff val="15000"/>
                  </a:schemeClr>
                </a:solidFill>
                <a:latin typeface="+mj-lt"/>
              </a:defRPr>
            </a:lvl1pPr>
          </a:lstStyle>
          <a:p>
            <a:r>
              <a:rPr lang="fi-FI" dirty="0"/>
              <a:t>Dian otsikko, </a:t>
            </a:r>
            <a:r>
              <a:rPr lang="fi-FI" dirty="0" err="1"/>
              <a:t>Calibri</a:t>
            </a:r>
            <a:r>
              <a:rPr lang="fi-FI" dirty="0"/>
              <a:t> </a:t>
            </a:r>
            <a:r>
              <a:rPr lang="fi-FI" dirty="0" err="1"/>
              <a:t>Light</a:t>
            </a:r>
            <a:endParaRPr lang="fi-FI" dirty="0"/>
          </a:p>
        </p:txBody>
      </p:sp>
      <p:pic>
        <p:nvPicPr>
          <p:cNvPr id="9" name="Kuv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Tree>
    <p:extLst>
      <p:ext uri="{BB962C8B-B14F-4D97-AF65-F5344CB8AC3E}">
        <p14:creationId xmlns:p14="http://schemas.microsoft.com/office/powerpoint/2010/main" val="943932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 vaatii taustakuvan">
    <p:spTree>
      <p:nvGrpSpPr>
        <p:cNvPr id="1" name=""/>
        <p:cNvGrpSpPr/>
        <p:nvPr/>
      </p:nvGrpSpPr>
      <p:grpSpPr>
        <a:xfrm>
          <a:off x="0" y="0"/>
          <a:ext cx="0" cy="0"/>
          <a:chOff x="0" y="0"/>
          <a:chExt cx="0" cy="0"/>
        </a:xfrm>
      </p:grpSpPr>
      <p:sp>
        <p:nvSpPr>
          <p:cNvPr id="8" name="Suorakulmio 7"/>
          <p:cNvSpPr/>
          <p:nvPr userDrawn="1"/>
        </p:nvSpPr>
        <p:spPr>
          <a:xfrm>
            <a:off x="0" y="0"/>
            <a:ext cx="12192000" cy="6858000"/>
          </a:xfrm>
          <a:prstGeom prst="rect">
            <a:avLst/>
          </a:pr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äivämäärän paikkamerkki 3"/>
          <p:cNvSpPr>
            <a:spLocks noGrp="1"/>
          </p:cNvSpPr>
          <p:nvPr>
            <p:ph type="dt" sz="half" idx="10"/>
          </p:nvPr>
        </p:nvSpPr>
        <p:spPr/>
        <p:txBody>
          <a:bodyPr/>
          <a:lstStyle/>
          <a:p>
            <a:r>
              <a:rPr lang="fi-FI"/>
              <a:t>25.1.2022</a:t>
            </a:r>
          </a:p>
        </p:txBody>
      </p:sp>
      <p:sp>
        <p:nvSpPr>
          <p:cNvPr id="5" name="Alatunnisteen paikkamerkki 4"/>
          <p:cNvSpPr>
            <a:spLocks noGrp="1"/>
          </p:cNvSpPr>
          <p:nvPr>
            <p:ph type="ftr" sz="quarter" idx="11"/>
          </p:nvPr>
        </p:nvSpPr>
        <p:spPr/>
        <p:txBody>
          <a:bodyPr/>
          <a:lstStyle/>
          <a:p>
            <a:r>
              <a:rPr lang="fi-FI"/>
              <a:t>25705, SPR, Yksinäisyysbarometri, Ttu</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9" name="Otsikko 1"/>
          <p:cNvSpPr>
            <a:spLocks noGrp="1"/>
          </p:cNvSpPr>
          <p:nvPr>
            <p:ph type="ctrTitle" hasCustomPrompt="1"/>
          </p:nvPr>
        </p:nvSpPr>
        <p:spPr>
          <a:xfrm>
            <a:off x="1875064" y="2533073"/>
            <a:ext cx="8441873" cy="1791855"/>
          </a:xfrm>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106538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vaalea">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25.1.2022</a:t>
            </a:r>
          </a:p>
        </p:txBody>
      </p:sp>
      <p:sp>
        <p:nvSpPr>
          <p:cNvPr id="5" name="Alatunnisteen paikkamerkki 4"/>
          <p:cNvSpPr>
            <a:spLocks noGrp="1"/>
          </p:cNvSpPr>
          <p:nvPr>
            <p:ph type="ftr" sz="quarter" idx="11"/>
          </p:nvPr>
        </p:nvSpPr>
        <p:spPr/>
        <p:txBody>
          <a:bodyPr/>
          <a:lstStyle/>
          <a:p>
            <a:r>
              <a:rPr lang="fi-FI"/>
              <a:t>25705, SPR, Yksinäisyysbarometri, Ttu</a:t>
            </a:r>
          </a:p>
        </p:txBody>
      </p:sp>
      <p:sp>
        <p:nvSpPr>
          <p:cNvPr id="6" name="Dian numeron paikkamerkki 5"/>
          <p:cNvSpPr>
            <a:spLocks noGrp="1"/>
          </p:cNvSpPr>
          <p:nvPr>
            <p:ph type="sldNum" sz="quarter" idx="12"/>
          </p:nvPr>
        </p:nvSpPr>
        <p:spPr/>
        <p:txBody>
          <a:bodyPr/>
          <a:lstStyle/>
          <a:p>
            <a:fld id="{45530FF3-944E-453D-AD86-280F662E2B3A}" type="slidenum">
              <a:rPr lang="fi-FI" smtClean="0"/>
              <a:t>‹#›</a:t>
            </a:fld>
            <a:endParaRPr lang="fi-FI"/>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0" y="1599"/>
            <a:ext cx="1442197" cy="320168"/>
          </a:xfrm>
          <a:prstGeom prst="rect">
            <a:avLst/>
          </a:prstGeom>
        </p:spPr>
      </p:pic>
      <p:sp>
        <p:nvSpPr>
          <p:cNvPr id="8" name="Otsikko 1"/>
          <p:cNvSpPr>
            <a:spLocks noGrp="1"/>
          </p:cNvSpPr>
          <p:nvPr>
            <p:ph type="ctrTitle" hasCustomPrompt="1"/>
          </p:nvPr>
        </p:nvSpPr>
        <p:spPr>
          <a:xfrm>
            <a:off x="2676939" y="2706778"/>
            <a:ext cx="6838122" cy="1444445"/>
          </a:xfrm>
          <a:solidFill>
            <a:schemeClr val="tx1">
              <a:lumMod val="85000"/>
              <a:lumOff val="15000"/>
              <a:alpha val="90000"/>
            </a:schemeClr>
          </a:solidFill>
        </p:spPr>
        <p:txBody>
          <a:bodyPr anchor="ctr">
            <a:normAutofit/>
          </a:bodyPr>
          <a:lstStyle>
            <a:lvl1pPr algn="ctr">
              <a:defRPr sz="6000" i="0" baseline="0">
                <a:solidFill>
                  <a:schemeClr val="bg1"/>
                </a:solidFill>
              </a:defRPr>
            </a:lvl1pPr>
          </a:lstStyle>
          <a:p>
            <a:r>
              <a:rPr lang="fi-FI" dirty="0"/>
              <a:t>Väliotsikko</a:t>
            </a:r>
          </a:p>
        </p:txBody>
      </p:sp>
    </p:spTree>
    <p:extLst>
      <p:ext uri="{BB962C8B-B14F-4D97-AF65-F5344CB8AC3E}">
        <p14:creationId xmlns:p14="http://schemas.microsoft.com/office/powerpoint/2010/main" val="400676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4156" y="6547757"/>
            <a:ext cx="1134835" cy="271686"/>
          </a:xfrm>
          <a:prstGeom prst="rect">
            <a:avLst/>
          </a:prstGeom>
        </p:spPr>
        <p:txBody>
          <a:bodyPr vert="horz" lIns="91440" tIns="45720" rIns="91440" bIns="45720" rtlCol="0" anchor="b"/>
          <a:lstStyle>
            <a:lvl1pPr algn="ctr">
              <a:defRPr sz="1050">
                <a:solidFill>
                  <a:schemeClr val="tx1">
                    <a:tint val="75000"/>
                  </a:schemeClr>
                </a:solidFill>
              </a:defRPr>
            </a:lvl1pPr>
          </a:lstStyle>
          <a:p>
            <a:r>
              <a:rPr lang="fi-FI"/>
              <a:t>25.1.2022</a:t>
            </a:r>
            <a:endParaRPr lang="fi-FI" dirty="0"/>
          </a:p>
        </p:txBody>
      </p:sp>
      <p:sp>
        <p:nvSpPr>
          <p:cNvPr id="5" name="Alatunnisteen paikkamerkki 4"/>
          <p:cNvSpPr>
            <a:spLocks noGrp="1"/>
          </p:cNvSpPr>
          <p:nvPr>
            <p:ph type="ftr" sz="quarter" idx="3"/>
          </p:nvPr>
        </p:nvSpPr>
        <p:spPr>
          <a:xfrm>
            <a:off x="1778081" y="6547756"/>
            <a:ext cx="5415062" cy="271686"/>
          </a:xfrm>
          <a:prstGeom prst="rect">
            <a:avLst/>
          </a:prstGeom>
        </p:spPr>
        <p:txBody>
          <a:bodyPr vert="horz" lIns="91440" tIns="45720" rIns="91440" bIns="45720" rtlCol="0" anchor="b"/>
          <a:lstStyle>
            <a:lvl1pPr algn="l">
              <a:defRPr sz="1050">
                <a:solidFill>
                  <a:schemeClr val="tx1">
                    <a:tint val="75000"/>
                  </a:schemeClr>
                </a:solidFill>
              </a:defRPr>
            </a:lvl1pPr>
          </a:lstStyle>
          <a:p>
            <a:r>
              <a:rPr lang="fi-FI"/>
              <a:t>25705, SPR, Yksinäisyysbarometri, Ttu</a:t>
            </a:r>
            <a:endParaRPr lang="fi-FI" dirty="0"/>
          </a:p>
        </p:txBody>
      </p:sp>
      <p:sp>
        <p:nvSpPr>
          <p:cNvPr id="6" name="Dian numeron paikkamerkki 5"/>
          <p:cNvSpPr>
            <a:spLocks noGrp="1"/>
          </p:cNvSpPr>
          <p:nvPr>
            <p:ph type="sldNum" sz="quarter" idx="4"/>
          </p:nvPr>
        </p:nvSpPr>
        <p:spPr>
          <a:xfrm>
            <a:off x="24494" y="6547757"/>
            <a:ext cx="537801" cy="271686"/>
          </a:xfrm>
          <a:prstGeom prst="rect">
            <a:avLst/>
          </a:prstGeom>
        </p:spPr>
        <p:txBody>
          <a:bodyPr vert="horz" lIns="91440" tIns="45720" rIns="91440" bIns="45720" rtlCol="0" anchor="b"/>
          <a:lstStyle>
            <a:lvl1pPr algn="r">
              <a:defRPr sz="1050">
                <a:solidFill>
                  <a:schemeClr val="tx1">
                    <a:tint val="75000"/>
                  </a:schemeClr>
                </a:solidFill>
              </a:defRPr>
            </a:lvl1pPr>
          </a:lstStyle>
          <a:p>
            <a:fld id="{45530FF3-944E-453D-AD86-280F662E2B3A}" type="slidenum">
              <a:rPr lang="fi-FI" smtClean="0"/>
              <a:pPr/>
              <a:t>‹#›</a:t>
            </a:fld>
            <a:endParaRPr lang="fi-FI"/>
          </a:p>
        </p:txBody>
      </p:sp>
    </p:spTree>
    <p:extLst>
      <p:ext uri="{BB962C8B-B14F-4D97-AF65-F5344CB8AC3E}">
        <p14:creationId xmlns:p14="http://schemas.microsoft.com/office/powerpoint/2010/main" val="4046764722"/>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50" r:id="rId4"/>
    <p:sldLayoutId id="2147483652" r:id="rId5"/>
    <p:sldLayoutId id="2147483653" r:id="rId6"/>
    <p:sldLayoutId id="2147483654" r:id="rId7"/>
    <p:sldLayoutId id="2147483662" r:id="rId8"/>
    <p:sldLayoutId id="2147483663" r:id="rId9"/>
    <p:sldLayoutId id="2147483655" r:id="rId10"/>
    <p:sldLayoutId id="2147483661" r:id="rId11"/>
  </p:sldLayoutIdLst>
  <p:hf hdr="0"/>
  <p:txStyles>
    <p:titleStyle>
      <a:lvl1pPr algn="l" defTabSz="914400" rtl="0" eaLnBrk="1" latinLnBrk="0" hangingPunct="1">
        <a:lnSpc>
          <a:spcPct val="90000"/>
        </a:lnSpc>
        <a:spcBef>
          <a:spcPct val="0"/>
        </a:spcBef>
        <a:buNone/>
        <a:defRPr sz="44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60F28"/>
        </a:buClr>
        <a:buFont typeface="Wingdings" panose="05000000000000000000" pitchFamily="2" charset="2"/>
        <a:buChar char="§"/>
        <a:defRPr sz="2800" kern="1200">
          <a:solidFill>
            <a:schemeClr val="tx1">
              <a:lumMod val="85000"/>
              <a:lumOff val="15000"/>
            </a:schemeClr>
          </a:solidFill>
          <a:latin typeface="+mj-lt"/>
          <a:ea typeface="+mn-ea"/>
          <a:cs typeface="+mn-cs"/>
        </a:defRPr>
      </a:lvl1pPr>
      <a:lvl2pPr marL="685800" indent="-228600" algn="l" defTabSz="914400" rtl="0" eaLnBrk="1" latinLnBrk="0" hangingPunct="1">
        <a:lnSpc>
          <a:spcPct val="90000"/>
        </a:lnSpc>
        <a:spcBef>
          <a:spcPts val="500"/>
        </a:spcBef>
        <a:buClr>
          <a:srgbClr val="E60F28"/>
        </a:buClr>
        <a:buFont typeface="Wingdings" panose="05000000000000000000" pitchFamily="2" charset="2"/>
        <a:buChar char="§"/>
        <a:defRPr sz="2400" kern="1200">
          <a:solidFill>
            <a:schemeClr val="tx1">
              <a:lumMod val="85000"/>
              <a:lumOff val="15000"/>
            </a:schemeClr>
          </a:solidFill>
          <a:latin typeface="+mj-lt"/>
          <a:ea typeface="+mn-ea"/>
          <a:cs typeface="+mn-cs"/>
        </a:defRPr>
      </a:lvl2pPr>
      <a:lvl3pPr marL="1143000" indent="-228600" algn="l" defTabSz="914400" rtl="0" eaLnBrk="1" latinLnBrk="0" hangingPunct="1">
        <a:lnSpc>
          <a:spcPct val="90000"/>
        </a:lnSpc>
        <a:spcBef>
          <a:spcPts val="500"/>
        </a:spcBef>
        <a:buClr>
          <a:srgbClr val="E60F28"/>
        </a:buClr>
        <a:buFont typeface="Wingdings" panose="05000000000000000000" pitchFamily="2" charset="2"/>
        <a:buChar char="§"/>
        <a:defRPr sz="2000" kern="1200">
          <a:solidFill>
            <a:schemeClr val="tx1">
              <a:lumMod val="85000"/>
              <a:lumOff val="15000"/>
            </a:schemeClr>
          </a:solidFill>
          <a:latin typeface="+mj-lt"/>
          <a:ea typeface="+mn-ea"/>
          <a:cs typeface="+mn-cs"/>
        </a:defRPr>
      </a:lvl3pPr>
      <a:lvl4pPr marL="16002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4pPr>
      <a:lvl5pPr marL="2057400" indent="-228600" algn="l" defTabSz="914400" rtl="0" eaLnBrk="1" latinLnBrk="0" hangingPunct="1">
        <a:lnSpc>
          <a:spcPct val="90000"/>
        </a:lnSpc>
        <a:spcBef>
          <a:spcPts val="500"/>
        </a:spcBef>
        <a:buClr>
          <a:srgbClr val="E60F28"/>
        </a:buClr>
        <a:buFont typeface="Wingdings" panose="05000000000000000000" pitchFamily="2" charset="2"/>
        <a:buChar char="§"/>
        <a:defRPr sz="1800" kern="1200">
          <a:solidFill>
            <a:schemeClr val="tx1">
              <a:lumMod val="85000"/>
              <a:lumOff val="1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slideLayout" Target="../slideLayouts/slideLayout5.xml"/><Relationship Id="rId4"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chart" Target="../charts/chart2.xml"/><Relationship Id="rId5" Type="http://schemas.openxmlformats.org/officeDocument/2006/relationships/slideLayout" Target="../slideLayouts/slideLayout5.xml"/><Relationship Id="rId4"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chart" Target="../charts/chart3.xml"/><Relationship Id="rId5" Type="http://schemas.openxmlformats.org/officeDocument/2006/relationships/slideLayout" Target="../slideLayouts/slideLayout5.xml"/><Relationship Id="rId4"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4.xml"/><Relationship Id="rId5" Type="http://schemas.openxmlformats.org/officeDocument/2006/relationships/slideLayout" Target="../slideLayouts/slideLayout5.xml"/><Relationship Id="rId4"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chart" Target="../charts/chart5.xml"/><Relationship Id="rId5" Type="http://schemas.openxmlformats.org/officeDocument/2006/relationships/slideLayout" Target="../slideLayouts/slideLayout5.xml"/><Relationship Id="rId4"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chart" Target="../charts/chart6.xml"/><Relationship Id="rId5" Type="http://schemas.openxmlformats.org/officeDocument/2006/relationships/slideLayout" Target="../slideLayouts/slideLayout5.xml"/><Relationship Id="rId4"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chart" Target="../charts/chart7.xml"/><Relationship Id="rId5" Type="http://schemas.openxmlformats.org/officeDocument/2006/relationships/slideLayout" Target="../slideLayouts/slideLayout5.xml"/><Relationship Id="rId4"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chart" Target="../charts/chart8.xml"/><Relationship Id="rId5" Type="http://schemas.openxmlformats.org/officeDocument/2006/relationships/slideLayout" Target="../slideLayouts/slideLayout5.xml"/><Relationship Id="rId4"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chart" Target="../charts/chart9.xml"/><Relationship Id="rId5" Type="http://schemas.openxmlformats.org/officeDocument/2006/relationships/slideLayout" Target="../slideLayouts/slideLayout5.xml"/><Relationship Id="rId4" Type="http://schemas.openxmlformats.org/officeDocument/2006/relationships/tags" Target="../tags/tag3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twitter.com/taloustutkimus?lang=fi" TargetMode="External"/><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hyperlink" Target="https://www.taloustutkimus.fi/" TargetMode="External"/><Relationship Id="rId1" Type="http://schemas.openxmlformats.org/officeDocument/2006/relationships/slideLayout" Target="../slideLayouts/slideLayout3.xml"/><Relationship Id="rId6" Type="http://schemas.openxmlformats.org/officeDocument/2006/relationships/hyperlink" Target="https://www.linkedin.com/company/taloustutkimus-oy/" TargetMode="External"/><Relationship Id="rId5" Type="http://schemas.openxmlformats.org/officeDocument/2006/relationships/image" Target="../media/image8.png"/><Relationship Id="rId4" Type="http://schemas.openxmlformats.org/officeDocument/2006/relationships/hyperlink" Target="https://www.facebook.com/Taloustutkimus/?fref=ts" TargetMode="External"/><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rtl="0"/>
            <a:r>
              <a:rPr lang="sv-fi" b="0" i="1" u="none" baseline="0"/>
              <a:t>Ensamhetsbarometern 2022</a:t>
            </a:r>
          </a:p>
        </p:txBody>
      </p:sp>
      <p:sp>
        <p:nvSpPr>
          <p:cNvPr id="3" name="Alaotsikko 2"/>
          <p:cNvSpPr>
            <a:spLocks noGrp="1"/>
          </p:cNvSpPr>
          <p:nvPr>
            <p:ph type="subTitle" idx="1"/>
          </p:nvPr>
        </p:nvSpPr>
        <p:spPr/>
        <p:txBody>
          <a:bodyPr>
            <a:normAutofit/>
          </a:bodyPr>
          <a:lstStyle/>
          <a:p>
            <a:pPr rtl="0"/>
            <a:r>
              <a:rPr lang="sv-fi" b="0" i="0" u="none" baseline="0"/>
              <a:t>Finlands Röda Kors</a:t>
            </a:r>
          </a:p>
        </p:txBody>
      </p:sp>
      <p:sp>
        <p:nvSpPr>
          <p:cNvPr id="7" name="Tekstin paikkamerkki 6"/>
          <p:cNvSpPr>
            <a:spLocks noGrp="1"/>
          </p:cNvSpPr>
          <p:nvPr>
            <p:ph type="body" sz="quarter" idx="13"/>
          </p:nvPr>
        </p:nvSpPr>
        <p:spPr/>
        <p:txBody>
          <a:bodyPr/>
          <a:lstStyle/>
          <a:p>
            <a:pPr rtl="0"/>
            <a:r>
              <a:rPr lang="sv-fi" b="1" i="0" u="none" baseline="0"/>
              <a:t>UTREDNINGSRAPPORT</a:t>
            </a:r>
          </a:p>
        </p:txBody>
      </p:sp>
      <p:sp>
        <p:nvSpPr>
          <p:cNvPr id="4" name="Tekstin paikkamerkki 3"/>
          <p:cNvSpPr>
            <a:spLocks noGrp="1"/>
          </p:cNvSpPr>
          <p:nvPr>
            <p:ph type="body" sz="quarter" idx="14"/>
          </p:nvPr>
        </p:nvSpPr>
        <p:spPr/>
        <p:txBody>
          <a:bodyPr>
            <a:normAutofit/>
          </a:bodyPr>
          <a:lstStyle/>
          <a:p>
            <a:pPr lvl="0" rtl="0"/>
            <a:r>
              <a:rPr lang="sv-fi" b="0" i="0" u="none" baseline="0"/>
              <a:t>25.01.2022| Taloustutkimus Oy | Tuomo Turja</a:t>
            </a:r>
          </a:p>
        </p:txBody>
      </p:sp>
    </p:spTree>
    <p:extLst>
      <p:ext uri="{BB962C8B-B14F-4D97-AF65-F5344CB8AC3E}">
        <p14:creationId xmlns:p14="http://schemas.microsoft.com/office/powerpoint/2010/main" val="324545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pPr rtl="0"/>
            <a:r>
              <a:rPr lang="sv-fi" b="0" i="0" u="none" baseline="0"/>
              <a:t>25.1.2022</a:t>
            </a:r>
          </a:p>
        </p:txBody>
      </p:sp>
      <p:sp>
        <p:nvSpPr>
          <p:cNvPr id="4" name="Alatunnisteen paikkamerkki 3"/>
          <p:cNvSpPr>
            <a:spLocks noGrp="1"/>
          </p:cNvSpPr>
          <p:nvPr>
            <p:ph type="ftr" sz="quarter" idx="11"/>
          </p:nvPr>
        </p:nvSpPr>
        <p:spPr/>
        <p:txBody>
          <a:bodyPr/>
          <a:lstStyle/>
          <a:p>
            <a:pPr algn="l" rtl="0"/>
            <a:r>
              <a:rPr lang="sv-fi" b="0" i="0" u="none" baseline="0"/>
              <a:t>25705, FRK, Ensamhetsbarometern, Ttu</a:t>
            </a:r>
          </a:p>
        </p:txBody>
      </p:sp>
      <p:sp>
        <p:nvSpPr>
          <p:cNvPr id="5" name="Dian numeron paikkamerkki 4"/>
          <p:cNvSpPr>
            <a:spLocks noGrp="1"/>
          </p:cNvSpPr>
          <p:nvPr>
            <p:ph type="sldNum" sz="quarter" idx="12"/>
          </p:nvPr>
        </p:nvSpPr>
        <p:spPr/>
        <p:txBody>
          <a:bodyPr/>
          <a:lstStyle/>
          <a:p>
            <a:pPr algn="r" rtl="0"/>
            <a:fld id="{45530FF3-944E-453D-AD86-280F662E2B3A}" type="slidenum">
              <a:rPr/>
              <a:t>10</a:t>
            </a:fld>
            <a:endParaRPr lang="sv-fi"/>
          </a:p>
        </p:txBody>
      </p:sp>
      <p:sp>
        <p:nvSpPr>
          <p:cNvPr id="2" name="Otsikko 1"/>
          <p:cNvSpPr>
            <a:spLocks noGrp="1"/>
          </p:cNvSpPr>
          <p:nvPr>
            <p:ph type="ctrTitle"/>
          </p:nvPr>
        </p:nvSpPr>
        <p:spPr/>
        <p:txBody>
          <a:bodyPr>
            <a:normAutofit fontScale="90000"/>
          </a:bodyPr>
          <a:lstStyle/>
          <a:p>
            <a:pPr rtl="0"/>
            <a:r>
              <a:rPr lang="sv-fi" b="0" i="0" u="none" baseline="0"/>
              <a:t>Grafik över undersökningen</a:t>
            </a:r>
          </a:p>
        </p:txBody>
      </p:sp>
    </p:spTree>
    <p:extLst>
      <p:ext uri="{BB962C8B-B14F-4D97-AF65-F5344CB8AC3E}">
        <p14:creationId xmlns:p14="http://schemas.microsoft.com/office/powerpoint/2010/main" val="336472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algn="r" rtl="0"/>
            <a:fld id="{45530FF3-944E-453D-AD86-280F662E2B3A}" type="slidenum">
              <a:rPr/>
              <a:t>11</a:t>
            </a:fld>
            <a:endParaRPr lang="sv-fi"/>
          </a:p>
        </p:txBody>
      </p:sp>
      <p:sp>
        <p:nvSpPr>
          <p:cNvPr id="6" name="Otsikko 6">
            <a:extLst>
              <a:ext uri="{FF2B5EF4-FFF2-40B4-BE49-F238E27FC236}">
                <a16:creationId xmlns:a16="http://schemas.microsoft.com/office/drawing/2014/main" id="{071DAD93-EB24-479D-AC47-53AC9A7BEBD7}"/>
              </a:ext>
            </a:extLst>
          </p:cNvPr>
          <p:cNvSpPr>
            <a:spLocks noGrp="1"/>
          </p:cNvSpPr>
          <p:nvPr>
            <p:ph type="title"/>
            <p:custDataLst>
              <p:tags r:id="rId2"/>
            </p:custDataLst>
          </p:nvPr>
        </p:nvSpPr>
        <p:spPr>
          <a:xfrm>
            <a:off x="653137" y="582697"/>
            <a:ext cx="11033765" cy="622647"/>
          </a:xfrm>
        </p:spPr>
        <p:txBody>
          <a:bodyPr>
            <a:normAutofit fontScale="90000"/>
          </a:bodyPr>
          <a:lstStyle/>
          <a:p>
            <a:pPr algn="l" rtl="0"/>
            <a:r>
              <a:rPr lang="sv-fi" b="0" i="0" u="none" baseline="0"/>
              <a:t>Hur ofta känner du dig isolerad från andra människor? Upplever du det...</a:t>
            </a:r>
          </a:p>
        </p:txBody>
      </p:sp>
      <p:graphicFrame>
        <p:nvGraphicFramePr>
          <p:cNvPr id="7" name="Sisällön paikkamerkki 9">
            <a:extLst>
              <a:ext uri="{FF2B5EF4-FFF2-40B4-BE49-F238E27FC236}">
                <a16:creationId xmlns:a16="http://schemas.microsoft.com/office/drawing/2014/main" id="{097F4464-93E1-4F99-BFA2-0FF167940D97}"/>
              </a:ext>
            </a:extLst>
          </p:cNvPr>
          <p:cNvGraphicFramePr>
            <a:graphicFrameLocks noGrp="1"/>
          </p:cNvGraphicFramePr>
          <p:nvPr>
            <p:ph idx="1"/>
            <p:custDataLst>
              <p:tags r:id="rId3"/>
            </p:custDataLst>
            <p:extLst>
              <p:ext uri="{D42A27DB-BD31-4B8C-83A1-F6EECF244321}">
                <p14:modId xmlns:p14="http://schemas.microsoft.com/office/powerpoint/2010/main" val="2894895647"/>
              </p:ext>
            </p:extLst>
          </p:nvPr>
        </p:nvGraphicFramePr>
        <p:xfrm>
          <a:off x="621923" y="1335088"/>
          <a:ext cx="9089495"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E8AF3CB7-723A-45DB-8AE8-BEF3DCD5E79C}"/>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l" rtl="0"/>
            <a:r>
              <a:rPr lang="sv-fi" sz="1200" b="0" i="0" u="none" baseline="0">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Alla respondenter, n = 1 055</a:t>
            </a:r>
            <a:endParaRPr lang="sv-fi"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54802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algn="r" rtl="0"/>
            <a:fld id="{45530FF3-944E-453D-AD86-280F662E2B3A}" type="slidenum">
              <a:rPr/>
              <a:t>12</a:t>
            </a:fld>
            <a:endParaRPr lang="sv-fi"/>
          </a:p>
        </p:txBody>
      </p:sp>
      <p:sp>
        <p:nvSpPr>
          <p:cNvPr id="6" name="Otsikko 6">
            <a:extLst>
              <a:ext uri="{FF2B5EF4-FFF2-40B4-BE49-F238E27FC236}">
                <a16:creationId xmlns:a16="http://schemas.microsoft.com/office/drawing/2014/main" id="{071DAD93-EB24-479D-AC47-53AC9A7BEBD7}"/>
              </a:ext>
            </a:extLst>
          </p:cNvPr>
          <p:cNvSpPr>
            <a:spLocks noGrp="1"/>
          </p:cNvSpPr>
          <p:nvPr>
            <p:ph type="title"/>
            <p:custDataLst>
              <p:tags r:id="rId2"/>
            </p:custDataLst>
          </p:nvPr>
        </p:nvSpPr>
        <p:spPr>
          <a:xfrm>
            <a:off x="653137" y="582697"/>
            <a:ext cx="11033765" cy="622647"/>
          </a:xfrm>
        </p:spPr>
        <p:txBody>
          <a:bodyPr>
            <a:normAutofit/>
          </a:bodyPr>
          <a:lstStyle/>
          <a:p>
            <a:pPr algn="l" rtl="0"/>
            <a:r>
              <a:rPr lang="sv-fi" b="0" i="0" u="none" baseline="0"/>
              <a:t>Hur ofta känner du dig utanför? Upplever du det...</a:t>
            </a:r>
          </a:p>
        </p:txBody>
      </p:sp>
      <p:graphicFrame>
        <p:nvGraphicFramePr>
          <p:cNvPr id="7" name="Sisällön paikkamerkki 9">
            <a:extLst>
              <a:ext uri="{FF2B5EF4-FFF2-40B4-BE49-F238E27FC236}">
                <a16:creationId xmlns:a16="http://schemas.microsoft.com/office/drawing/2014/main" id="{097F4464-93E1-4F99-BFA2-0FF167940D97}"/>
              </a:ext>
            </a:extLst>
          </p:cNvPr>
          <p:cNvGraphicFramePr>
            <a:graphicFrameLocks noGrp="1"/>
          </p:cNvGraphicFramePr>
          <p:nvPr>
            <p:ph idx="1"/>
            <p:custDataLst>
              <p:tags r:id="rId3"/>
            </p:custDataLst>
            <p:extLst>
              <p:ext uri="{D42A27DB-BD31-4B8C-83A1-F6EECF244321}">
                <p14:modId xmlns:p14="http://schemas.microsoft.com/office/powerpoint/2010/main" val="646814753"/>
              </p:ext>
            </p:extLst>
          </p:nvPr>
        </p:nvGraphicFramePr>
        <p:xfrm>
          <a:off x="623435" y="1335088"/>
          <a:ext cx="8897937"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E8AF3CB7-723A-45DB-8AE8-BEF3DCD5E79C}"/>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l" rtl="0"/>
            <a:r>
              <a:rPr lang="sv-fi" sz="1200" b="0" i="0" u="none" baseline="0">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Alla respondenter, n = 1 055</a:t>
            </a:r>
            <a:endParaRPr lang="sv-fi"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08007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algn="r" rtl="0"/>
            <a:fld id="{45530FF3-944E-453D-AD86-280F662E2B3A}" type="slidenum">
              <a:rPr/>
              <a:t>13</a:t>
            </a:fld>
            <a:endParaRPr lang="sv-fi"/>
          </a:p>
        </p:txBody>
      </p:sp>
      <p:sp>
        <p:nvSpPr>
          <p:cNvPr id="6" name="Otsikko 6">
            <a:extLst>
              <a:ext uri="{FF2B5EF4-FFF2-40B4-BE49-F238E27FC236}">
                <a16:creationId xmlns:a16="http://schemas.microsoft.com/office/drawing/2014/main" id="{2852B382-5D40-48EA-9DCF-D240F2827D9E}"/>
              </a:ext>
            </a:extLst>
          </p:cNvPr>
          <p:cNvSpPr>
            <a:spLocks noGrp="1"/>
          </p:cNvSpPr>
          <p:nvPr>
            <p:ph type="title"/>
            <p:custDataLst>
              <p:tags r:id="rId2"/>
            </p:custDataLst>
          </p:nvPr>
        </p:nvSpPr>
        <p:spPr>
          <a:xfrm>
            <a:off x="653137" y="582697"/>
            <a:ext cx="11033765" cy="622647"/>
          </a:xfrm>
        </p:spPr>
        <p:txBody>
          <a:bodyPr/>
          <a:lstStyle/>
          <a:p>
            <a:pPr algn="l" rtl="0"/>
            <a:r>
              <a:rPr lang="sv-fi" b="0" i="0" u="none" baseline="0"/>
              <a:t>Hur ofta upplever du ensamhet? Upplever du det...</a:t>
            </a:r>
          </a:p>
        </p:txBody>
      </p:sp>
      <p:graphicFrame>
        <p:nvGraphicFramePr>
          <p:cNvPr id="7" name="Sisällön paikkamerkki 9">
            <a:extLst>
              <a:ext uri="{FF2B5EF4-FFF2-40B4-BE49-F238E27FC236}">
                <a16:creationId xmlns:a16="http://schemas.microsoft.com/office/drawing/2014/main" id="{92B68617-B5F0-412E-B339-66B7945996FC}"/>
              </a:ext>
            </a:extLst>
          </p:cNvPr>
          <p:cNvGraphicFramePr>
            <a:graphicFrameLocks noGrp="1"/>
          </p:cNvGraphicFramePr>
          <p:nvPr>
            <p:ph idx="1"/>
            <p:custDataLst>
              <p:tags r:id="rId3"/>
            </p:custDataLst>
            <p:extLst>
              <p:ext uri="{D42A27DB-BD31-4B8C-83A1-F6EECF244321}">
                <p14:modId xmlns:p14="http://schemas.microsoft.com/office/powerpoint/2010/main" val="2944845737"/>
              </p:ext>
            </p:extLst>
          </p:nvPr>
        </p:nvGraphicFramePr>
        <p:xfrm>
          <a:off x="608920" y="1335088"/>
          <a:ext cx="8883423"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F96CBF69-BED5-400F-9C94-780CD141C8E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l" rtl="0"/>
            <a:r>
              <a:rPr lang="sv-fi" sz="1200" b="0" i="0" u="none" baseline="0">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Respondenter, n = ^^</a:t>
            </a:r>
            <a:endParaRPr lang="sv-fi" sz="1200" b="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106653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algn="r" rtl="0"/>
            <a:fld id="{45530FF3-944E-453D-AD86-280F662E2B3A}" type="slidenum">
              <a:rPr/>
              <a:t>14</a:t>
            </a:fld>
            <a:endParaRPr lang="sv-fi"/>
          </a:p>
        </p:txBody>
      </p:sp>
      <p:sp>
        <p:nvSpPr>
          <p:cNvPr id="6" name="Otsikko 6">
            <a:extLst>
              <a:ext uri="{FF2B5EF4-FFF2-40B4-BE49-F238E27FC236}">
                <a16:creationId xmlns:a16="http://schemas.microsoft.com/office/drawing/2014/main" id="{4197CC42-9217-4875-A879-3C84B190B162}"/>
              </a:ext>
            </a:extLst>
          </p:cNvPr>
          <p:cNvSpPr>
            <a:spLocks noGrp="1"/>
          </p:cNvSpPr>
          <p:nvPr>
            <p:ph type="title"/>
            <p:custDataLst>
              <p:tags r:id="rId2"/>
            </p:custDataLst>
          </p:nvPr>
        </p:nvSpPr>
        <p:spPr>
          <a:xfrm>
            <a:off x="653137" y="582697"/>
            <a:ext cx="11033765" cy="622647"/>
          </a:xfrm>
        </p:spPr>
        <p:txBody>
          <a:bodyPr>
            <a:normAutofit fontScale="90000"/>
          </a:bodyPr>
          <a:lstStyle/>
          <a:p>
            <a:pPr algn="l" rtl="0"/>
            <a:r>
              <a:rPr lang="sv-fi" b="0" i="0" u="none" baseline="0"/>
              <a:t>Hur stark är känslan av ensamhet?</a:t>
            </a:r>
            <a:br>
              <a:rPr lang="sv-fi"/>
            </a:br>
            <a:r>
              <a:rPr lang="sv-fi" sz="2000" b="0" i="0" u="none" baseline="0"/>
              <a:t>Upplever ensamhet ibland</a:t>
            </a:r>
            <a:endParaRPr lang="sv-fi" dirty="0"/>
          </a:p>
        </p:txBody>
      </p:sp>
      <p:graphicFrame>
        <p:nvGraphicFramePr>
          <p:cNvPr id="7" name="Sisällön paikkamerkki 9">
            <a:extLst>
              <a:ext uri="{FF2B5EF4-FFF2-40B4-BE49-F238E27FC236}">
                <a16:creationId xmlns:a16="http://schemas.microsoft.com/office/drawing/2014/main" id="{E47CFBBD-3120-4946-AE96-F3017B6A6136}"/>
              </a:ext>
            </a:extLst>
          </p:cNvPr>
          <p:cNvGraphicFramePr>
            <a:graphicFrameLocks noGrp="1"/>
          </p:cNvGraphicFramePr>
          <p:nvPr>
            <p:ph idx="1"/>
            <p:custDataLst>
              <p:tags r:id="rId3"/>
            </p:custDataLst>
            <p:extLst>
              <p:ext uri="{D42A27DB-BD31-4B8C-83A1-F6EECF244321}">
                <p14:modId xmlns:p14="http://schemas.microsoft.com/office/powerpoint/2010/main" val="3484786312"/>
              </p:ext>
            </p:extLst>
          </p:nvPr>
        </p:nvGraphicFramePr>
        <p:xfrm>
          <a:off x="652463" y="1335088"/>
          <a:ext cx="8912451"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5F6FA4F5-35FF-442F-AF88-40897C79828A}"/>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l" rtl="0"/>
            <a:r>
              <a:rPr lang="sv-fi" sz="1200" b="0" i="0" u="none" baseline="0">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Respondenter, upplever ensamhet ibland, n = 577</a:t>
            </a:r>
            <a:endParaRPr lang="sv-fi"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655861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algn="r" rtl="0"/>
            <a:fld id="{45530FF3-944E-453D-AD86-280F662E2B3A}" type="slidenum">
              <a:rPr/>
              <a:t>15</a:t>
            </a:fld>
            <a:endParaRPr lang="sv-fi"/>
          </a:p>
        </p:txBody>
      </p:sp>
      <p:sp>
        <p:nvSpPr>
          <p:cNvPr id="6" name="Otsikko 6">
            <a:extLst>
              <a:ext uri="{FF2B5EF4-FFF2-40B4-BE49-F238E27FC236}">
                <a16:creationId xmlns:a16="http://schemas.microsoft.com/office/drawing/2014/main" id="{155856E0-6DCE-4397-A1F8-A7180357EC2D}"/>
              </a:ext>
            </a:extLst>
          </p:cNvPr>
          <p:cNvSpPr>
            <a:spLocks noGrp="1"/>
          </p:cNvSpPr>
          <p:nvPr>
            <p:ph type="title"/>
            <p:custDataLst>
              <p:tags r:id="rId2"/>
            </p:custDataLst>
          </p:nvPr>
        </p:nvSpPr>
        <p:spPr>
          <a:xfrm>
            <a:off x="653137" y="582697"/>
            <a:ext cx="11033765" cy="622647"/>
          </a:xfrm>
        </p:spPr>
        <p:txBody>
          <a:bodyPr>
            <a:normAutofit fontScale="90000"/>
          </a:bodyPr>
          <a:lstStyle/>
          <a:p>
            <a:pPr algn="l" rtl="0"/>
            <a:r>
              <a:rPr lang="sv-fi" b="0" i="0" u="none" baseline="0"/>
              <a:t>Hur länge håller känslan av ensamhet i sig?</a:t>
            </a:r>
            <a:br>
              <a:rPr lang="sv-fi"/>
            </a:br>
            <a:r>
              <a:rPr lang="sv-fi" sz="2000" b="0" i="0" u="none" baseline="0"/>
              <a:t>Upplever ensamhet ibland</a:t>
            </a:r>
            <a:endParaRPr lang="sv-fi" dirty="0"/>
          </a:p>
        </p:txBody>
      </p:sp>
      <p:graphicFrame>
        <p:nvGraphicFramePr>
          <p:cNvPr id="7" name="Sisällön paikkamerkki 9">
            <a:extLst>
              <a:ext uri="{FF2B5EF4-FFF2-40B4-BE49-F238E27FC236}">
                <a16:creationId xmlns:a16="http://schemas.microsoft.com/office/drawing/2014/main" id="{310AF51D-CD71-4A7E-9A2B-5D391D6DDE79}"/>
              </a:ext>
            </a:extLst>
          </p:cNvPr>
          <p:cNvGraphicFramePr>
            <a:graphicFrameLocks noGrp="1"/>
          </p:cNvGraphicFramePr>
          <p:nvPr>
            <p:ph idx="1"/>
            <p:custDataLst>
              <p:tags r:id="rId3"/>
            </p:custDataLst>
            <p:extLst>
              <p:ext uri="{D42A27DB-BD31-4B8C-83A1-F6EECF244321}">
                <p14:modId xmlns:p14="http://schemas.microsoft.com/office/powerpoint/2010/main" val="491230858"/>
              </p:ext>
            </p:extLst>
          </p:nvPr>
        </p:nvGraphicFramePr>
        <p:xfrm>
          <a:off x="623434" y="1335088"/>
          <a:ext cx="9014052"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le 1">
            <a:extLst>
              <a:ext uri="{FF2B5EF4-FFF2-40B4-BE49-F238E27FC236}">
                <a16:creationId xmlns:a16="http://schemas.microsoft.com/office/drawing/2014/main" id="{CFE8E854-806F-423C-A3B8-F07FDB66116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l" rtl="0"/>
            <a:r>
              <a:rPr lang="sv-fi" sz="1200" b="0" i="0" u="none" baseline="0">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Respondenter, upplever ensamhet ibland, n = 577</a:t>
            </a:r>
            <a:endParaRPr lang="sv-fi"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26230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algn="r" rtl="0"/>
            <a:fld id="{45530FF3-944E-453D-AD86-280F662E2B3A}" type="slidenum">
              <a:rPr/>
              <a:t>16</a:t>
            </a:fld>
            <a:endParaRPr lang="sv-fi"/>
          </a:p>
        </p:txBody>
      </p:sp>
      <p:sp>
        <p:nvSpPr>
          <p:cNvPr id="6" name="Otsikko 6">
            <a:extLst>
              <a:ext uri="{FF2B5EF4-FFF2-40B4-BE49-F238E27FC236}">
                <a16:creationId xmlns:a16="http://schemas.microsoft.com/office/drawing/2014/main" id="{B6F62F49-D297-47E0-9449-B19943A372EE}"/>
              </a:ext>
            </a:extLst>
          </p:cNvPr>
          <p:cNvSpPr>
            <a:spLocks noGrp="1"/>
          </p:cNvSpPr>
          <p:nvPr>
            <p:ph type="title"/>
            <p:custDataLst>
              <p:tags r:id="rId2"/>
            </p:custDataLst>
          </p:nvPr>
        </p:nvSpPr>
        <p:spPr>
          <a:xfrm>
            <a:off x="653137" y="582697"/>
            <a:ext cx="11033765" cy="622647"/>
          </a:xfrm>
        </p:spPr>
        <p:txBody>
          <a:bodyPr>
            <a:normAutofit fontScale="90000"/>
          </a:bodyPr>
          <a:lstStyle/>
          <a:p>
            <a:pPr algn="l" rtl="0"/>
            <a:r>
              <a:rPr lang="sv-fi" b="0" i="0" u="none" baseline="0"/>
              <a:t>Hur länge har du känt dig ensam?</a:t>
            </a:r>
            <a:br>
              <a:rPr lang="sv-fi"/>
            </a:br>
            <a:r>
              <a:rPr lang="sv-fi" sz="2000" b="0" i="0" u="none" baseline="0"/>
              <a:t>Upplever ensamhet ibland</a:t>
            </a:r>
            <a:endParaRPr lang="sv-fi" dirty="0"/>
          </a:p>
        </p:txBody>
      </p:sp>
      <p:graphicFrame>
        <p:nvGraphicFramePr>
          <p:cNvPr id="7" name="Sisällön paikkamerkki 9">
            <a:extLst>
              <a:ext uri="{FF2B5EF4-FFF2-40B4-BE49-F238E27FC236}">
                <a16:creationId xmlns:a16="http://schemas.microsoft.com/office/drawing/2014/main" id="{E77DE5D8-9F89-442E-9608-12374D03A2EF}"/>
              </a:ext>
            </a:extLst>
          </p:cNvPr>
          <p:cNvGraphicFramePr>
            <a:graphicFrameLocks noGrp="1"/>
          </p:cNvGraphicFramePr>
          <p:nvPr>
            <p:ph idx="1"/>
            <p:custDataLst>
              <p:tags r:id="rId3"/>
            </p:custDataLst>
            <p:extLst>
              <p:ext uri="{D42A27DB-BD31-4B8C-83A1-F6EECF244321}">
                <p14:modId xmlns:p14="http://schemas.microsoft.com/office/powerpoint/2010/main" val="1115402702"/>
              </p:ext>
            </p:extLst>
          </p:nvPr>
        </p:nvGraphicFramePr>
        <p:xfrm>
          <a:off x="517675" y="1335088"/>
          <a:ext cx="10029371"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le 1">
            <a:extLst>
              <a:ext uri="{FF2B5EF4-FFF2-40B4-BE49-F238E27FC236}">
                <a16:creationId xmlns:a16="http://schemas.microsoft.com/office/drawing/2014/main" id="{4A965671-DDA9-4EF8-958F-01DB87C9AA68}"/>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l" rtl="0"/>
            <a:r>
              <a:rPr lang="sv-fi" sz="1200" b="0" i="0" u="none" baseline="0">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Respondenter, upplever ensamhet ibland, n = 577</a:t>
            </a:r>
            <a:endParaRPr lang="sv-fi"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52665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algn="r" rtl="0"/>
            <a:fld id="{45530FF3-944E-453D-AD86-280F662E2B3A}" type="slidenum">
              <a:rPr/>
              <a:t>17</a:t>
            </a:fld>
            <a:endParaRPr lang="sv-fi"/>
          </a:p>
        </p:txBody>
      </p:sp>
      <p:sp>
        <p:nvSpPr>
          <p:cNvPr id="6" name="Otsikko 6">
            <a:extLst>
              <a:ext uri="{FF2B5EF4-FFF2-40B4-BE49-F238E27FC236}">
                <a16:creationId xmlns:a16="http://schemas.microsoft.com/office/drawing/2014/main" id="{CA56B4AD-EB75-416E-8834-24FB96A6A976}"/>
              </a:ext>
            </a:extLst>
          </p:cNvPr>
          <p:cNvSpPr>
            <a:spLocks noGrp="1"/>
          </p:cNvSpPr>
          <p:nvPr>
            <p:ph type="title"/>
            <p:custDataLst>
              <p:tags r:id="rId2"/>
            </p:custDataLst>
          </p:nvPr>
        </p:nvSpPr>
        <p:spPr>
          <a:xfrm>
            <a:off x="652463" y="656252"/>
            <a:ext cx="11033765" cy="622647"/>
          </a:xfrm>
        </p:spPr>
        <p:txBody>
          <a:bodyPr>
            <a:normAutofit fontScale="90000"/>
          </a:bodyPr>
          <a:lstStyle/>
          <a:p>
            <a:pPr algn="l" rtl="0"/>
            <a:r>
              <a:rPr lang="sv-fi" b="0" i="0" u="none" baseline="0"/>
              <a:t>Vad tror du att din ensamhet beror på?</a:t>
            </a:r>
            <a:br>
              <a:rPr lang="sv-fi"/>
            </a:br>
            <a:r>
              <a:rPr lang="sv-fi" sz="2000" b="0" i="0" u="none" baseline="0"/>
              <a:t>Upplever ensamhet ibland</a:t>
            </a:r>
            <a:endParaRPr lang="sv-fi" dirty="0"/>
          </a:p>
        </p:txBody>
      </p:sp>
      <p:graphicFrame>
        <p:nvGraphicFramePr>
          <p:cNvPr id="7" name="Sisällön paikkamerkki 9">
            <a:extLst>
              <a:ext uri="{FF2B5EF4-FFF2-40B4-BE49-F238E27FC236}">
                <a16:creationId xmlns:a16="http://schemas.microsoft.com/office/drawing/2014/main" id="{3099CFB3-109D-4DE7-9005-E4CE1F3AE742}"/>
              </a:ext>
            </a:extLst>
          </p:cNvPr>
          <p:cNvGraphicFramePr>
            <a:graphicFrameLocks noGrp="1"/>
          </p:cNvGraphicFramePr>
          <p:nvPr>
            <p:ph idx="1"/>
            <p:custDataLst>
              <p:tags r:id="rId3"/>
            </p:custDataLst>
            <p:extLst>
              <p:ext uri="{D42A27DB-BD31-4B8C-83A1-F6EECF244321}">
                <p14:modId xmlns:p14="http://schemas.microsoft.com/office/powerpoint/2010/main" val="3104532157"/>
              </p:ext>
            </p:extLst>
          </p:nvPr>
        </p:nvGraphicFramePr>
        <p:xfrm>
          <a:off x="413281" y="1335088"/>
          <a:ext cx="8395758"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6FE6F9FB-7CC4-4B28-B148-6819AF591DBB}"/>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l" rtl="0"/>
            <a:r>
              <a:rPr lang="sv-fi" sz="1200" b="0" i="0" u="none" baseline="0">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Respondenter, upplever ensamhet ibland, n = 577</a:t>
            </a:r>
            <a:endParaRPr lang="sv-fi"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05386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algn="r" rtl="0"/>
            <a:fld id="{45530FF3-944E-453D-AD86-280F662E2B3A}" type="slidenum">
              <a:rPr/>
              <a:t>18</a:t>
            </a:fld>
            <a:endParaRPr lang="sv-fi"/>
          </a:p>
        </p:txBody>
      </p:sp>
      <p:sp>
        <p:nvSpPr>
          <p:cNvPr id="6" name="Otsikko 6">
            <a:extLst>
              <a:ext uri="{FF2B5EF4-FFF2-40B4-BE49-F238E27FC236}">
                <a16:creationId xmlns:a16="http://schemas.microsoft.com/office/drawing/2014/main" id="{D6C8AE9B-A43A-47DE-AEF4-90508C7B5D20}"/>
              </a:ext>
            </a:extLst>
          </p:cNvPr>
          <p:cNvSpPr>
            <a:spLocks noGrp="1"/>
          </p:cNvSpPr>
          <p:nvPr>
            <p:ph type="title"/>
            <p:custDataLst>
              <p:tags r:id="rId2"/>
            </p:custDataLst>
          </p:nvPr>
        </p:nvSpPr>
        <p:spPr>
          <a:xfrm>
            <a:off x="653137" y="582697"/>
            <a:ext cx="11033765" cy="622647"/>
          </a:xfrm>
        </p:spPr>
        <p:txBody>
          <a:bodyPr>
            <a:normAutofit fontScale="90000"/>
          </a:bodyPr>
          <a:lstStyle/>
          <a:p>
            <a:pPr algn="l" rtl="0"/>
            <a:r>
              <a:rPr lang="sv-fi" b="0" i="0" u="none" baseline="0"/>
              <a:t>Om du har sökt hjälp för din ensamhet, var har du gjort det?</a:t>
            </a:r>
            <a:br>
              <a:rPr lang="sv-fi"/>
            </a:br>
            <a:r>
              <a:rPr lang="sv-fi" sz="2000" b="0" i="0" u="none" baseline="0"/>
              <a:t>Upplever ensamhet ibland</a:t>
            </a:r>
            <a:endParaRPr lang="sv-fi" dirty="0"/>
          </a:p>
        </p:txBody>
      </p:sp>
      <p:graphicFrame>
        <p:nvGraphicFramePr>
          <p:cNvPr id="7" name="Sisällön paikkamerkki 9">
            <a:extLst>
              <a:ext uri="{FF2B5EF4-FFF2-40B4-BE49-F238E27FC236}">
                <a16:creationId xmlns:a16="http://schemas.microsoft.com/office/drawing/2014/main" id="{B1994B64-EB63-48EC-A889-E50E52432150}"/>
              </a:ext>
            </a:extLst>
          </p:cNvPr>
          <p:cNvGraphicFramePr>
            <a:graphicFrameLocks noGrp="1"/>
          </p:cNvGraphicFramePr>
          <p:nvPr>
            <p:ph idx="1"/>
            <p:custDataLst>
              <p:tags r:id="rId3"/>
            </p:custDataLst>
            <p:extLst>
              <p:ext uri="{D42A27DB-BD31-4B8C-83A1-F6EECF244321}">
                <p14:modId xmlns:p14="http://schemas.microsoft.com/office/powerpoint/2010/main" val="1911442586"/>
              </p:ext>
            </p:extLst>
          </p:nvPr>
        </p:nvGraphicFramePr>
        <p:xfrm>
          <a:off x="652462" y="1335088"/>
          <a:ext cx="8948737"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le 1">
            <a:extLst>
              <a:ext uri="{FF2B5EF4-FFF2-40B4-BE49-F238E27FC236}">
                <a16:creationId xmlns:a16="http://schemas.microsoft.com/office/drawing/2014/main" id="{D80810D1-F6B2-4C6B-A10D-C397BD99EFE6}"/>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l" rtl="0"/>
            <a:r>
              <a:rPr lang="sv-fi" sz="1200" b="0" i="0" u="none" baseline="0">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Respondenter, upplever ensamhet ibland, n = 577</a:t>
            </a:r>
            <a:endParaRPr lang="sv-fi"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114668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85E909-3B24-462C-B14F-7AE85B091FB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9112E857-B85E-469D-879B-5D7C10B90116}"/>
              </a:ext>
            </a:extLst>
          </p:cNvPr>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a:extLst>
              <a:ext uri="{FF2B5EF4-FFF2-40B4-BE49-F238E27FC236}">
                <a16:creationId xmlns:a16="http://schemas.microsoft.com/office/drawing/2014/main" id="{A9CF55B3-4574-4A1C-B72E-27B5045D5512}"/>
              </a:ext>
            </a:extLst>
          </p:cNvPr>
          <p:cNvSpPr>
            <a:spLocks noGrp="1"/>
          </p:cNvSpPr>
          <p:nvPr>
            <p:ph type="sldNum" sz="quarter" idx="12"/>
          </p:nvPr>
        </p:nvSpPr>
        <p:spPr/>
        <p:txBody>
          <a:bodyPr/>
          <a:lstStyle/>
          <a:p>
            <a:pPr algn="r" rtl="0"/>
            <a:fld id="{45530FF3-944E-453D-AD86-280F662E2B3A}" type="slidenum">
              <a:rPr/>
              <a:t>19</a:t>
            </a:fld>
            <a:endParaRPr lang="sv-fi"/>
          </a:p>
        </p:txBody>
      </p:sp>
      <p:sp>
        <p:nvSpPr>
          <p:cNvPr id="6" name="Otsikko 6">
            <a:extLst>
              <a:ext uri="{FF2B5EF4-FFF2-40B4-BE49-F238E27FC236}">
                <a16:creationId xmlns:a16="http://schemas.microsoft.com/office/drawing/2014/main" id="{B98A108F-4D0C-44B5-B91E-D43B9B14C1F7}"/>
              </a:ext>
            </a:extLst>
          </p:cNvPr>
          <p:cNvSpPr>
            <a:spLocks noGrp="1"/>
          </p:cNvSpPr>
          <p:nvPr>
            <p:ph type="title"/>
            <p:custDataLst>
              <p:tags r:id="rId2"/>
            </p:custDataLst>
          </p:nvPr>
        </p:nvSpPr>
        <p:spPr>
          <a:xfrm>
            <a:off x="653137" y="582697"/>
            <a:ext cx="11033765" cy="622647"/>
          </a:xfrm>
        </p:spPr>
        <p:txBody>
          <a:bodyPr/>
          <a:lstStyle/>
          <a:p>
            <a:pPr algn="l" rtl="0"/>
            <a:r>
              <a:rPr lang="sv-fi" b="0" i="0" u="none" baseline="0"/>
              <a:t>Hur allvarligt anser du att problemet med ensamhet är?</a:t>
            </a:r>
          </a:p>
        </p:txBody>
      </p:sp>
      <p:graphicFrame>
        <p:nvGraphicFramePr>
          <p:cNvPr id="7" name="Sisällön paikkamerkki 9">
            <a:extLst>
              <a:ext uri="{FF2B5EF4-FFF2-40B4-BE49-F238E27FC236}">
                <a16:creationId xmlns:a16="http://schemas.microsoft.com/office/drawing/2014/main" id="{6169D03D-F335-4EE0-8C9D-096D5E8085E8}"/>
              </a:ext>
            </a:extLst>
          </p:cNvPr>
          <p:cNvGraphicFramePr>
            <a:graphicFrameLocks noGrp="1"/>
          </p:cNvGraphicFramePr>
          <p:nvPr>
            <p:ph idx="1"/>
            <p:custDataLst>
              <p:tags r:id="rId3"/>
            </p:custDataLst>
            <p:extLst>
              <p:ext uri="{D42A27DB-BD31-4B8C-83A1-F6EECF244321}">
                <p14:modId xmlns:p14="http://schemas.microsoft.com/office/powerpoint/2010/main" val="3749910023"/>
              </p:ext>
            </p:extLst>
          </p:nvPr>
        </p:nvGraphicFramePr>
        <p:xfrm>
          <a:off x="652464" y="1335088"/>
          <a:ext cx="8558212" cy="4787900"/>
        </p:xfrm>
        <a:graphic>
          <a:graphicData uri="http://schemas.openxmlformats.org/drawingml/2006/chart">
            <c:chart xmlns:c="http://schemas.openxmlformats.org/drawingml/2006/chart" xmlns:r="http://schemas.openxmlformats.org/officeDocument/2006/relationships" r:id="rId6"/>
          </a:graphicData>
        </a:graphic>
      </p:graphicFrame>
      <p:sp>
        <p:nvSpPr>
          <p:cNvPr id="9" name="Title 1">
            <a:extLst>
              <a:ext uri="{FF2B5EF4-FFF2-40B4-BE49-F238E27FC236}">
                <a16:creationId xmlns:a16="http://schemas.microsoft.com/office/drawing/2014/main" id="{AAD9278F-3163-4ADA-8F41-F89CE45CE65A}"/>
              </a:ext>
            </a:extLst>
          </p:cNvPr>
          <p:cNvSpPr txBox="1">
            <a:spLocks/>
          </p:cNvSpPr>
          <p:nvPr>
            <p:custDataLst>
              <p:tags r:id="rId4"/>
            </p:custDataLst>
          </p:nvPr>
        </p:nvSpPr>
        <p:spPr>
          <a:xfrm>
            <a:off x="814917" y="6122761"/>
            <a:ext cx="8395758" cy="253140"/>
          </a:xfrm>
          <a:prstGeom prst="rect">
            <a:avLst/>
          </a:prstGeom>
        </p:spPr>
        <p:txBody>
          <a:bodyPr lIns="90000" tIns="46800" rIns="90000" bIns="468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pPr algn="l" rtl="0"/>
            <a:r>
              <a:rPr lang="sv-fi" sz="1200" b="0" i="0" u="none" baseline="0">
                <a:solidFill>
                  <a:srgbClr val="262626"/>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Alla respondenter, n = 1 055</a:t>
            </a:r>
            <a:endParaRPr lang="sv-fi" sz="1200" b="0" dirty="0">
              <a:solidFill>
                <a:srgbClr val="2626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213428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rtl="0"/>
            <a:r>
              <a:rPr lang="sv-fi" b="0" i="0" u="none" baseline="0"/>
              <a:t>25.1.2022</a:t>
            </a:r>
            <a:endParaRPr lang="sv-fi" dirty="0"/>
          </a:p>
        </p:txBody>
      </p:sp>
      <p:sp>
        <p:nvSpPr>
          <p:cNvPr id="3" name="Alatunnisteen paikkamerkki 2"/>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p:cNvSpPr>
            <a:spLocks noGrp="1"/>
          </p:cNvSpPr>
          <p:nvPr>
            <p:ph type="sldNum" sz="quarter" idx="12"/>
          </p:nvPr>
        </p:nvSpPr>
        <p:spPr/>
        <p:txBody>
          <a:bodyPr/>
          <a:lstStyle/>
          <a:p>
            <a:pPr algn="r" rtl="0"/>
            <a:fld id="{45530FF3-944E-453D-AD86-280F662E2B3A}" type="slidenum">
              <a:rPr/>
              <a:t>2</a:t>
            </a:fld>
            <a:endParaRPr lang="sv-fi"/>
          </a:p>
        </p:txBody>
      </p:sp>
      <p:sp>
        <p:nvSpPr>
          <p:cNvPr id="5" name="Otsikko 4"/>
          <p:cNvSpPr>
            <a:spLocks noGrp="1"/>
          </p:cNvSpPr>
          <p:nvPr>
            <p:ph type="title"/>
          </p:nvPr>
        </p:nvSpPr>
        <p:spPr/>
        <p:txBody>
          <a:bodyPr/>
          <a:lstStyle/>
          <a:p>
            <a:pPr algn="l" rtl="0"/>
            <a:r>
              <a:rPr lang="sv-fi" b="0" i="0" u="none" baseline="0"/>
              <a:t>Innehåll</a:t>
            </a:r>
          </a:p>
        </p:txBody>
      </p:sp>
      <p:sp>
        <p:nvSpPr>
          <p:cNvPr id="6" name="Sisällön paikkamerkki 5"/>
          <p:cNvSpPr>
            <a:spLocks noGrp="1"/>
          </p:cNvSpPr>
          <p:nvPr>
            <p:ph idx="1"/>
          </p:nvPr>
        </p:nvSpPr>
        <p:spPr>
          <a:xfrm>
            <a:off x="653138" y="1335159"/>
            <a:ext cx="6906991" cy="4935012"/>
          </a:xfrm>
        </p:spPr>
        <p:txBody>
          <a:bodyPr>
            <a:normAutofit lnSpcReduction="10000"/>
          </a:bodyPr>
          <a:lstStyle/>
          <a:p>
            <a:pPr algn="l" rtl="0"/>
            <a:r>
              <a:rPr lang="sv-fi" sz="2400" b="0" i="0" u="none" baseline="0" dirty="0"/>
              <a:t>Hur gjordes undersökningen? 		3</a:t>
            </a:r>
          </a:p>
          <a:p>
            <a:pPr lvl="1" algn="l" rtl="0"/>
            <a:r>
              <a:rPr lang="sv-fi" sz="2200" b="0" i="0" u="none" baseline="0" dirty="0"/>
              <a:t>Undersökningens genomförande		4</a:t>
            </a:r>
          </a:p>
          <a:p>
            <a:pPr lvl="1" algn="l" rtl="0"/>
            <a:endParaRPr lang="sv-fi" sz="2000" dirty="0"/>
          </a:p>
          <a:p>
            <a:pPr algn="l" rtl="0"/>
            <a:r>
              <a:rPr lang="sv-fi" sz="2400" b="0" i="0" u="none" baseline="0" dirty="0"/>
              <a:t>Sammanfattning av resultaten		5</a:t>
            </a:r>
          </a:p>
          <a:p>
            <a:pPr lvl="1" algn="l" rtl="0"/>
            <a:r>
              <a:rPr lang="sv-fi" sz="2000" b="0" i="0" u="none" baseline="0" dirty="0"/>
              <a:t>Känslor av ensamhet, isolering och</a:t>
            </a:r>
            <a:br>
              <a:rPr lang="sv-fi" sz="2000" dirty="0"/>
            </a:br>
            <a:r>
              <a:rPr lang="sv-fi" sz="2000" b="0" i="0" u="none" baseline="0" dirty="0"/>
              <a:t>utanförskap				6</a:t>
            </a:r>
          </a:p>
          <a:p>
            <a:pPr lvl="1" algn="l" rtl="0"/>
            <a:r>
              <a:rPr lang="sv-fi" sz="2000" b="0" i="0" u="none" baseline="0" dirty="0"/>
              <a:t>Ensamhetskänslans styrka och varaktighet 	7</a:t>
            </a:r>
          </a:p>
          <a:p>
            <a:pPr lvl="1" algn="l" rtl="0"/>
            <a:r>
              <a:rPr lang="sv-fi" sz="2000" b="0" i="0" u="none" baseline="0" dirty="0"/>
              <a:t>Bedömning av orsakerna till ensamhet samt </a:t>
            </a:r>
            <a:br>
              <a:rPr lang="sv-fi" sz="2000" b="0" i="0" u="none" baseline="0" dirty="0"/>
            </a:br>
            <a:r>
              <a:rPr lang="sv-fi" sz="2000" b="0" i="0" u="none" baseline="0" dirty="0"/>
              <a:t>att söka hjälp för ensamhet			8</a:t>
            </a:r>
          </a:p>
          <a:p>
            <a:pPr lvl="1" algn="l" rtl="0"/>
            <a:r>
              <a:rPr lang="sv-fi" sz="2000" b="0" i="0" u="none" baseline="0" dirty="0"/>
              <a:t>Hur allvarligt är problemet med ensamhet </a:t>
            </a:r>
            <a:br>
              <a:rPr lang="sv-fi" sz="2000" b="0" i="0" u="none" baseline="0" dirty="0"/>
            </a:br>
            <a:r>
              <a:rPr lang="sv-fi" sz="2000" b="0" i="0" u="none" baseline="0" dirty="0"/>
              <a:t>och vad kan man göra för att lindra den? 	9</a:t>
            </a:r>
          </a:p>
          <a:p>
            <a:pPr lvl="1" algn="l" rtl="0"/>
            <a:endParaRPr lang="sv-fi" sz="2000" dirty="0"/>
          </a:p>
          <a:p>
            <a:pPr algn="l" rtl="0"/>
            <a:r>
              <a:rPr lang="sv-fi" sz="2400" b="0" i="0" u="none" baseline="0" dirty="0"/>
              <a:t>Grafik över undersökningen			10</a:t>
            </a:r>
          </a:p>
          <a:p>
            <a:pPr algn="l" rtl="0"/>
            <a:r>
              <a:rPr lang="sv-fi" sz="2400" b="0" i="0" u="none" baseline="0" dirty="0"/>
              <a:t>Bilagor					21</a:t>
            </a:r>
          </a:p>
        </p:txBody>
      </p:sp>
      <p:pic>
        <p:nvPicPr>
          <p:cNvPr id="8" name="Kuvan paikkamerkki 7"/>
          <p:cNvPicPr>
            <a:picLocks noGrp="1" noChangeAspect="1"/>
          </p:cNvPicPr>
          <p:nvPr>
            <p:ph type="pic" idx="13"/>
          </p:nvPr>
        </p:nvPicPr>
        <p:blipFill rotWithShape="1">
          <a:blip r:embed="rId2" cstate="print">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15692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rtl="0"/>
            <a:r>
              <a:rPr lang="sv-fi" b="0" i="0" u="none" baseline="0"/>
              <a:t>25.1.2022</a:t>
            </a:r>
          </a:p>
        </p:txBody>
      </p:sp>
      <p:sp>
        <p:nvSpPr>
          <p:cNvPr id="3" name="Alatunnisteen paikkamerkki 2"/>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p:cNvSpPr>
            <a:spLocks noGrp="1"/>
          </p:cNvSpPr>
          <p:nvPr>
            <p:ph type="sldNum" sz="quarter" idx="12"/>
          </p:nvPr>
        </p:nvSpPr>
        <p:spPr/>
        <p:txBody>
          <a:bodyPr/>
          <a:lstStyle/>
          <a:p>
            <a:pPr algn="r" rtl="0"/>
            <a:fld id="{45530FF3-944E-453D-AD86-280F662E2B3A}" type="slidenum">
              <a:rPr/>
              <a:t>20</a:t>
            </a:fld>
            <a:endParaRPr lang="sv-fi"/>
          </a:p>
        </p:txBody>
      </p:sp>
      <p:sp>
        <p:nvSpPr>
          <p:cNvPr id="6" name="Sisällön paikkamerkki 5"/>
          <p:cNvSpPr>
            <a:spLocks noGrp="1"/>
          </p:cNvSpPr>
          <p:nvPr>
            <p:ph idx="1"/>
          </p:nvPr>
        </p:nvSpPr>
        <p:spPr>
          <a:xfrm>
            <a:off x="653138" y="3441467"/>
            <a:ext cx="4121085" cy="1707362"/>
          </a:xfrm>
        </p:spPr>
        <p:txBody>
          <a:bodyPr>
            <a:normAutofit/>
          </a:bodyPr>
          <a:lstStyle/>
          <a:p>
            <a:pPr marL="0" indent="0" algn="l" rtl="0">
              <a:buNone/>
            </a:pPr>
            <a:r>
              <a:rPr lang="sv-fi" sz="1800" b="1" i="0" u="none" baseline="0">
                <a:latin typeface="+mn-lt"/>
                <a:ea typeface="+mn-lt"/>
                <a:cs typeface="+mn-lt"/>
                <a:sym typeface="+mn-lt"/>
              </a:rPr>
              <a:t>MER INFORMATION</a:t>
            </a:r>
            <a:br>
              <a:rPr lang="sv-fi" sz="1800"/>
            </a:br>
            <a:r>
              <a:rPr lang="sv-fi" sz="1800" b="0" i="0" u="none" baseline="0"/>
              <a:t>Tuomo Turja </a:t>
            </a:r>
            <a:br>
              <a:rPr lang="sv-fi" sz="1800"/>
            </a:br>
            <a:r>
              <a:rPr lang="sv-fi" sz="1800" b="0" i="0" u="none" baseline="0"/>
              <a:t>Business Director</a:t>
            </a:r>
            <a:br>
              <a:rPr lang="sv-fi" sz="1800"/>
            </a:br>
            <a:r>
              <a:rPr lang="sv-fi" sz="1800" b="0" i="0" u="none" baseline="0"/>
              <a:t>050 592 2485</a:t>
            </a:r>
            <a:br>
              <a:rPr lang="sv-fi" sz="1800"/>
            </a:br>
            <a:r>
              <a:rPr lang="sv-fi" sz="1800" b="0" i="0" u="none" baseline="0"/>
              <a:t>tuomo.turja@taloustutkimus.fi</a:t>
            </a:r>
          </a:p>
          <a:p>
            <a:pPr marL="0" indent="0" algn="l" rtl="0">
              <a:buNone/>
            </a:pPr>
            <a:r>
              <a:rPr lang="sv-fi" sz="1800" b="0" i="0" u="none" baseline="0">
                <a:hlinkClick r:id="rId2"/>
              </a:rPr>
              <a:t>www.taloustutkimus.fi</a:t>
            </a:r>
            <a:endParaRPr lang="sv-fi" sz="1800" dirty="0"/>
          </a:p>
        </p:txBody>
      </p:sp>
      <p:pic>
        <p:nvPicPr>
          <p:cNvPr id="10" name="Kuvan paikkamerkki 9"/>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a:fillRect/>
          </a:stretch>
        </p:blipFill>
        <p:spPr/>
      </p:pic>
      <p:pic>
        <p:nvPicPr>
          <p:cNvPr id="11" name="Kuva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2996" y="5234952"/>
            <a:ext cx="443119" cy="443119"/>
          </a:xfrm>
          <a:prstGeom prst="rect">
            <a:avLst/>
          </a:prstGeom>
        </p:spPr>
      </p:pic>
      <p:pic>
        <p:nvPicPr>
          <p:cNvPr id="12" name="Kuva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3306" y="5249776"/>
            <a:ext cx="443119" cy="443119"/>
          </a:xfrm>
          <a:prstGeom prst="rect">
            <a:avLst/>
          </a:prstGeom>
        </p:spPr>
      </p:pic>
      <p:pic>
        <p:nvPicPr>
          <p:cNvPr id="13" name="Kuva 12">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4530" y="5234953"/>
            <a:ext cx="443119" cy="443119"/>
          </a:xfrm>
          <a:prstGeom prst="rect">
            <a:avLst/>
          </a:prstGeom>
        </p:spPr>
      </p:pic>
    </p:spTree>
    <p:extLst>
      <p:ext uri="{BB962C8B-B14F-4D97-AF65-F5344CB8AC3E}">
        <p14:creationId xmlns:p14="http://schemas.microsoft.com/office/powerpoint/2010/main" val="3994695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rtl="0"/>
            <a:r>
              <a:rPr lang="sv-fi" b="0" i="0" u="none" baseline="0"/>
              <a:t>25.1.2022</a:t>
            </a:r>
            <a:endParaRPr lang="sv-fi" dirty="0"/>
          </a:p>
        </p:txBody>
      </p:sp>
      <p:sp>
        <p:nvSpPr>
          <p:cNvPr id="5" name="Alatunnisteen paikkamerkki 4"/>
          <p:cNvSpPr>
            <a:spLocks noGrp="1"/>
          </p:cNvSpPr>
          <p:nvPr>
            <p:ph type="ftr" sz="quarter" idx="11"/>
          </p:nvPr>
        </p:nvSpPr>
        <p:spPr/>
        <p:txBody>
          <a:bodyPr/>
          <a:lstStyle/>
          <a:p>
            <a:pPr algn="l" rtl="0"/>
            <a:r>
              <a:rPr lang="sv-fi" b="0" i="0" u="none" baseline="0"/>
              <a:t>25705, FRK, Ensamhetsbarometern, Ttu</a:t>
            </a:r>
          </a:p>
        </p:txBody>
      </p:sp>
      <p:sp>
        <p:nvSpPr>
          <p:cNvPr id="6" name="Dian numeron paikkamerkki 5"/>
          <p:cNvSpPr>
            <a:spLocks noGrp="1"/>
          </p:cNvSpPr>
          <p:nvPr>
            <p:ph type="sldNum" sz="quarter" idx="12"/>
          </p:nvPr>
        </p:nvSpPr>
        <p:spPr/>
        <p:txBody>
          <a:bodyPr/>
          <a:lstStyle/>
          <a:p>
            <a:pPr algn="r" rtl="0"/>
            <a:fld id="{45530FF3-944E-453D-AD86-280F662E2B3A}" type="slidenum">
              <a:rPr/>
              <a:t>21</a:t>
            </a:fld>
            <a:endParaRPr lang="sv-fi"/>
          </a:p>
        </p:txBody>
      </p:sp>
      <p:sp>
        <p:nvSpPr>
          <p:cNvPr id="2" name="Otsikko 1"/>
          <p:cNvSpPr>
            <a:spLocks noGrp="1"/>
          </p:cNvSpPr>
          <p:nvPr>
            <p:ph type="ctrTitle"/>
          </p:nvPr>
        </p:nvSpPr>
        <p:spPr/>
        <p:txBody>
          <a:bodyPr>
            <a:normAutofit/>
          </a:bodyPr>
          <a:lstStyle/>
          <a:p>
            <a:pPr algn="ctr" rtl="0"/>
            <a:r>
              <a:rPr lang="sv-fi" sz="6600" b="0" i="0" u="none" baseline="0"/>
              <a:t>Bilagor</a:t>
            </a:r>
          </a:p>
        </p:txBody>
      </p:sp>
    </p:spTree>
    <p:extLst>
      <p:ext uri="{BB962C8B-B14F-4D97-AF65-F5344CB8AC3E}">
        <p14:creationId xmlns:p14="http://schemas.microsoft.com/office/powerpoint/2010/main" val="75679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5"/>
          <p:cNvSpPr>
            <a:spLocks noGrp="1"/>
          </p:cNvSpPr>
          <p:nvPr>
            <p:ph type="dt" sz="half" idx="10"/>
          </p:nvPr>
        </p:nvSpPr>
        <p:spPr/>
        <p:txBody>
          <a:bodyPr/>
          <a:lstStyle/>
          <a:p>
            <a:pPr rtl="0"/>
            <a:r>
              <a:rPr lang="sv-fi" b="0" i="0" u="none" baseline="0"/>
              <a:t>25.1.2022</a:t>
            </a:r>
            <a:endParaRPr lang="sv-fi" dirty="0"/>
          </a:p>
        </p:txBody>
      </p:sp>
      <p:sp>
        <p:nvSpPr>
          <p:cNvPr id="8" name="Alatunnisteen paikkamerkki 7"/>
          <p:cNvSpPr>
            <a:spLocks noGrp="1"/>
          </p:cNvSpPr>
          <p:nvPr>
            <p:ph type="ftr" sz="quarter" idx="11"/>
          </p:nvPr>
        </p:nvSpPr>
        <p:spPr/>
        <p:txBody>
          <a:bodyPr/>
          <a:lstStyle/>
          <a:p>
            <a:pPr algn="l" rtl="0"/>
            <a:r>
              <a:rPr lang="sv-fi" b="0" i="0" u="none" baseline="0"/>
              <a:t>25705, FRK, Ensamhetsbarometern, Ttu</a:t>
            </a:r>
          </a:p>
        </p:txBody>
      </p:sp>
      <p:sp>
        <p:nvSpPr>
          <p:cNvPr id="7" name="Dian numeron paikkamerkki 6"/>
          <p:cNvSpPr>
            <a:spLocks noGrp="1"/>
          </p:cNvSpPr>
          <p:nvPr>
            <p:ph type="sldNum" sz="quarter" idx="12"/>
          </p:nvPr>
        </p:nvSpPr>
        <p:spPr/>
        <p:txBody>
          <a:bodyPr/>
          <a:lstStyle/>
          <a:p>
            <a:pPr algn="r" rtl="0"/>
            <a:fld id="{45530FF3-944E-453D-AD86-280F662E2B3A}" type="slidenum">
              <a:rPr/>
              <a:t>22</a:t>
            </a:fld>
            <a:endParaRPr lang="sv-fi"/>
          </a:p>
        </p:txBody>
      </p:sp>
      <p:sp>
        <p:nvSpPr>
          <p:cNvPr id="2" name="Otsikko 1"/>
          <p:cNvSpPr>
            <a:spLocks noGrp="1"/>
          </p:cNvSpPr>
          <p:nvPr>
            <p:ph type="title"/>
          </p:nvPr>
        </p:nvSpPr>
        <p:spPr/>
        <p:txBody>
          <a:bodyPr>
            <a:normAutofit/>
          </a:bodyPr>
          <a:lstStyle/>
          <a:p>
            <a:pPr algn="l" rtl="0"/>
            <a:r>
              <a:rPr lang="sv-fi" sz="2800" b="0" i="0" u="none" baseline="0"/>
              <a:t>Kvalitetssäkring vid Taloustutkimus </a:t>
            </a:r>
          </a:p>
        </p:txBody>
      </p:sp>
      <p:pic>
        <p:nvPicPr>
          <p:cNvPr id="14" name="Kuvan paikkamerkki 12"/>
          <p:cNvPicPr>
            <a:picLocks noGrp="1" noChangeAspect="1"/>
          </p:cNvPicPr>
          <p:nvPr>
            <p:ph type="pic" idx="13"/>
          </p:nvPr>
        </p:nvPicPr>
        <p:blipFill rotWithShape="1">
          <a:blip r:embed="rId2" cstate="print">
            <a:extLst>
              <a:ext uri="{28A0092B-C50C-407E-A947-70E740481C1C}">
                <a14:useLocalDpi xmlns:a14="http://schemas.microsoft.com/office/drawing/2010/main" val="0"/>
              </a:ext>
            </a:extLst>
          </a:blip>
          <a:srcRect/>
          <a:stretch/>
        </p:blipFill>
        <p:spPr>
          <a:xfrm>
            <a:off x="9393382" y="0"/>
            <a:ext cx="2798618" cy="6857999"/>
          </a:xfrm>
        </p:spPr>
      </p:pic>
      <p:sp>
        <p:nvSpPr>
          <p:cNvPr id="3" name="Sisällön paikkamerkki 2"/>
          <p:cNvSpPr>
            <a:spLocks noGrp="1"/>
          </p:cNvSpPr>
          <p:nvPr>
            <p:ph idx="1"/>
          </p:nvPr>
        </p:nvSpPr>
        <p:spPr>
          <a:xfrm>
            <a:off x="653138" y="1189080"/>
            <a:ext cx="9492348" cy="5251115"/>
          </a:xfrm>
        </p:spPr>
        <p:txBody>
          <a:bodyPr>
            <a:noAutofit/>
          </a:bodyPr>
          <a:lstStyle/>
          <a:p>
            <a:pPr marL="179388" lvl="0" indent="-179388" algn="l" rtl="0">
              <a:lnSpc>
                <a:spcPct val="100000"/>
              </a:lnSpc>
              <a:buClr>
                <a:schemeClr val="accent2"/>
              </a:buClr>
            </a:pPr>
            <a:r>
              <a:rPr lang="sv-fi" sz="1200" b="0" i="0" u="none" baseline="0" dirty="0"/>
              <a:t>SGS </a:t>
            </a:r>
            <a:r>
              <a:rPr lang="sv-fi" sz="1200" b="0" i="0" u="none" baseline="0" dirty="0" err="1"/>
              <a:t>Fimko</a:t>
            </a:r>
            <a:r>
              <a:rPr lang="sv-fi" sz="1200" b="0" i="0" u="none" baseline="0" dirty="0"/>
              <a:t> har beviljat </a:t>
            </a:r>
            <a:r>
              <a:rPr lang="sv-fi" sz="1200" b="0" i="0" u="none" baseline="0" dirty="0" err="1"/>
              <a:t>Taloustutkimus</a:t>
            </a:r>
            <a:r>
              <a:rPr lang="sv-fi" sz="1200" b="0" i="0" u="none" baseline="0" dirty="0"/>
              <a:t> branschcertifikatet ISO 20252, och samtliga faser av detta projekt har genomförts i enlighet med denna standard samt finsk lagstiftning. </a:t>
            </a:r>
          </a:p>
          <a:p>
            <a:pPr marL="179388" lvl="0" indent="-179388" algn="l" rtl="0">
              <a:lnSpc>
                <a:spcPct val="100000"/>
              </a:lnSpc>
              <a:buClr>
                <a:schemeClr val="accent2"/>
              </a:buClr>
            </a:pPr>
            <a:r>
              <a:rPr lang="sv-fi" sz="1200" b="0" i="0" u="none" baseline="0" dirty="0" err="1"/>
              <a:t>Taloustutkimus</a:t>
            </a:r>
            <a:r>
              <a:rPr lang="sv-fi" sz="1200" b="0" i="0" u="none" baseline="0" dirty="0"/>
              <a:t> behandlar alltid alla uppgifter som anknyter till undersökningar och som erhållits från kunderna samt uppstått i samband med undersökningarna strikt konfidentiellt. </a:t>
            </a:r>
          </a:p>
          <a:p>
            <a:pPr marL="179388" lvl="0" indent="-179388" algn="l" rtl="0">
              <a:lnSpc>
                <a:spcPct val="100000"/>
              </a:lnSpc>
              <a:buClr>
                <a:schemeClr val="accent2"/>
              </a:buClr>
            </a:pPr>
            <a:r>
              <a:rPr lang="sv-fi" sz="1200" b="0" i="0" u="none" baseline="0" dirty="0" err="1"/>
              <a:t>Taloustutkimus</a:t>
            </a:r>
            <a:r>
              <a:rPr lang="sv-fi" sz="1200" b="0" i="0" u="none" baseline="0" dirty="0"/>
              <a:t> har förbundit sig att följa de internationella regler för marknadsundersökningar som ESOMAR och Internationella Handelskammaren ICC tillsammans har publicerat.</a:t>
            </a:r>
          </a:p>
          <a:p>
            <a:pPr marL="179388" lvl="0" indent="-179388" algn="l" rtl="0">
              <a:lnSpc>
                <a:spcPct val="100000"/>
              </a:lnSpc>
              <a:buClr>
                <a:schemeClr val="accent2"/>
              </a:buClr>
            </a:pPr>
            <a:r>
              <a:rPr lang="sv-fi" sz="1200" b="0" i="0" u="none" baseline="0" dirty="0" err="1"/>
              <a:t>Taloustutkimus</a:t>
            </a:r>
            <a:r>
              <a:rPr lang="sv-fi" sz="1200" b="0" i="0" u="none" baseline="0" dirty="0"/>
              <a:t> har inte använt underleverantörer i denna undersökning.</a:t>
            </a:r>
          </a:p>
          <a:p>
            <a:pPr marL="179388" lvl="0" indent="-179388" algn="l" rtl="0">
              <a:lnSpc>
                <a:spcPct val="100000"/>
              </a:lnSpc>
              <a:buClr>
                <a:schemeClr val="accent2"/>
              </a:buClr>
            </a:pPr>
            <a:endParaRPr lang="sv-fi" sz="1100" dirty="0">
              <a:solidFill>
                <a:prstClr val="black">
                  <a:lumMod val="85000"/>
                  <a:lumOff val="15000"/>
                </a:prstClr>
              </a:solidFill>
            </a:endParaRPr>
          </a:p>
          <a:p>
            <a:pPr marL="0" lvl="0" indent="0" algn="l" rtl="0">
              <a:lnSpc>
                <a:spcPct val="100000"/>
              </a:lnSpc>
              <a:spcBef>
                <a:spcPts val="0"/>
              </a:spcBef>
              <a:buClrTx/>
              <a:buNone/>
            </a:pPr>
            <a:r>
              <a:rPr lang="sv-fi" sz="2800" b="0" i="0" u="none" baseline="0" dirty="0">
                <a:solidFill>
                  <a:prstClr val="black">
                    <a:lumMod val="85000"/>
                    <a:lumOff val="15000"/>
                  </a:prstClr>
                </a:solidFill>
              </a:rPr>
              <a:t>Publicering och efterföljande utlämnande av resultat från en separat undersökning</a:t>
            </a:r>
          </a:p>
          <a:p>
            <a:pPr marL="179388" lvl="0" indent="-179388" algn="l" rtl="0">
              <a:lnSpc>
                <a:spcPct val="100000"/>
              </a:lnSpc>
              <a:spcBef>
                <a:spcPts val="0"/>
              </a:spcBef>
            </a:pPr>
            <a:endParaRPr lang="sv-fi" sz="1200" dirty="0">
              <a:solidFill>
                <a:prstClr val="black">
                  <a:lumMod val="85000"/>
                  <a:lumOff val="15000"/>
                </a:prstClr>
              </a:solidFill>
            </a:endParaRPr>
          </a:p>
          <a:p>
            <a:pPr marL="179388" lvl="0" indent="-179388" algn="l" rtl="0">
              <a:lnSpc>
                <a:spcPct val="100000"/>
              </a:lnSpc>
              <a:spcBef>
                <a:spcPts val="0"/>
              </a:spcBef>
            </a:pPr>
            <a:r>
              <a:rPr lang="sv-fi" sz="1200" b="0" i="0" u="none" baseline="0" dirty="0">
                <a:solidFill>
                  <a:prstClr val="black">
                    <a:lumMod val="85000"/>
                    <a:lumOff val="15000"/>
                  </a:prstClr>
                </a:solidFill>
              </a:rPr>
              <a:t>Den som beställer en undersökning kan publicera resultaten av den beställda undersökningen, så länge de publicerade resultaten inte är vilseledande.</a:t>
            </a:r>
            <a:br>
              <a:rPr lang="sv-fi" sz="1200" dirty="0">
                <a:solidFill>
                  <a:prstClr val="black">
                    <a:lumMod val="85000"/>
                    <a:lumOff val="15000"/>
                  </a:prstClr>
                </a:solidFill>
              </a:rPr>
            </a:br>
            <a:endParaRPr lang="sv-fi" sz="1200" dirty="0">
              <a:solidFill>
                <a:prstClr val="black">
                  <a:lumMod val="85000"/>
                  <a:lumOff val="15000"/>
                </a:prstClr>
              </a:solidFill>
            </a:endParaRPr>
          </a:p>
          <a:p>
            <a:pPr marL="179388" lvl="0" indent="-179388" algn="l" rtl="0">
              <a:lnSpc>
                <a:spcPct val="100000"/>
              </a:lnSpc>
              <a:spcBef>
                <a:spcPts val="0"/>
              </a:spcBef>
            </a:pPr>
            <a:r>
              <a:rPr lang="sv-fi" sz="1200" b="0" i="0" u="none" baseline="0" dirty="0">
                <a:solidFill>
                  <a:prstClr val="black">
                    <a:lumMod val="85000"/>
                    <a:lumOff val="15000"/>
                  </a:prstClr>
                </a:solidFill>
              </a:rPr>
              <a:t>När undersökningsresultaten publiceras ska resultaten och tolkningarna av dem vara tydligt åtskilda. </a:t>
            </a:r>
            <a:br>
              <a:rPr lang="sv-fi" sz="1200" dirty="0">
                <a:solidFill>
                  <a:prstClr val="black">
                    <a:lumMod val="85000"/>
                    <a:lumOff val="15000"/>
                  </a:prstClr>
                </a:solidFill>
              </a:rPr>
            </a:br>
            <a:endParaRPr lang="sv-fi" sz="1200" dirty="0">
              <a:solidFill>
                <a:prstClr val="black">
                  <a:lumMod val="85000"/>
                  <a:lumOff val="15000"/>
                </a:prstClr>
              </a:solidFill>
            </a:endParaRPr>
          </a:p>
          <a:p>
            <a:pPr marL="179388" lvl="0" indent="-179388" algn="l" rtl="0">
              <a:lnSpc>
                <a:spcPct val="100000"/>
              </a:lnSpc>
              <a:spcBef>
                <a:spcPts val="0"/>
              </a:spcBef>
            </a:pPr>
            <a:r>
              <a:rPr lang="sv-fi" sz="1200" b="0" i="0" u="none" baseline="0" dirty="0">
                <a:solidFill>
                  <a:prstClr val="black">
                    <a:lumMod val="85000"/>
                    <a:lumOff val="15000"/>
                  </a:prstClr>
                </a:solidFill>
              </a:rPr>
              <a:t>I samband med offentliggörandet ska alltid undersökningens namn, tiden för genomförandet och den som utfört undersökningen, </a:t>
            </a:r>
            <a:r>
              <a:rPr lang="sv-fi" sz="1200" b="0" i="0" u="none" baseline="0" dirty="0" err="1">
                <a:solidFill>
                  <a:prstClr val="black">
                    <a:lumMod val="85000"/>
                    <a:lumOff val="15000"/>
                  </a:prstClr>
                </a:solidFill>
              </a:rPr>
              <a:t>Taloustutkimus</a:t>
            </a:r>
            <a:r>
              <a:rPr lang="sv-fi" sz="1200" b="0" i="0" u="none" baseline="0" dirty="0">
                <a:solidFill>
                  <a:prstClr val="black">
                    <a:lumMod val="85000"/>
                    <a:lumOff val="15000"/>
                  </a:prstClr>
                </a:solidFill>
              </a:rPr>
              <a:t> Oy, anges.</a:t>
            </a:r>
            <a:br>
              <a:rPr lang="sv-fi" sz="1200" dirty="0">
                <a:solidFill>
                  <a:prstClr val="black">
                    <a:lumMod val="85000"/>
                    <a:lumOff val="15000"/>
                  </a:prstClr>
                </a:solidFill>
              </a:rPr>
            </a:br>
            <a:endParaRPr lang="sv-fi" sz="1200" dirty="0">
              <a:solidFill>
                <a:prstClr val="black">
                  <a:lumMod val="85000"/>
                  <a:lumOff val="15000"/>
                </a:prstClr>
              </a:solidFill>
            </a:endParaRPr>
          </a:p>
          <a:p>
            <a:pPr marL="179388" lvl="0" indent="-179388" algn="l" rtl="0">
              <a:lnSpc>
                <a:spcPct val="100000"/>
              </a:lnSpc>
              <a:spcBef>
                <a:spcPts val="0"/>
              </a:spcBef>
            </a:pPr>
            <a:r>
              <a:rPr lang="sv-fi" sz="1200" b="0" i="0" u="none" baseline="0" dirty="0">
                <a:solidFill>
                  <a:prstClr val="black">
                    <a:lumMod val="85000"/>
                    <a:lumOff val="15000"/>
                  </a:prstClr>
                </a:solidFill>
              </a:rPr>
              <a:t>Vi önskar att ni före publiceringen skickar den planerade publikationen (tidningsartikel, information som publiceras på nätet och liknande) till </a:t>
            </a:r>
            <a:r>
              <a:rPr lang="sv-fi" sz="1200" b="0" i="0" u="none" baseline="0" dirty="0" err="1">
                <a:solidFill>
                  <a:prstClr val="black">
                    <a:lumMod val="85000"/>
                    <a:lumOff val="15000"/>
                  </a:prstClr>
                </a:solidFill>
              </a:rPr>
              <a:t>Taloustutkimus</a:t>
            </a:r>
            <a:r>
              <a:rPr lang="sv-fi" sz="1200" b="0" i="0" u="none" baseline="0" dirty="0">
                <a:solidFill>
                  <a:prstClr val="black">
                    <a:lumMod val="85000"/>
                    <a:lumOff val="15000"/>
                  </a:prstClr>
                </a:solidFill>
              </a:rPr>
              <a:t> Oy för granskning. Dessutom önskar vi att ni informerar oss om var och när undersökningen publiceras, så att vi kan svara på eventuella frågor.</a:t>
            </a:r>
            <a:br>
              <a:rPr lang="sv-fi" sz="1200" dirty="0">
                <a:solidFill>
                  <a:prstClr val="black">
                    <a:lumMod val="85000"/>
                    <a:lumOff val="15000"/>
                  </a:prstClr>
                </a:solidFill>
              </a:rPr>
            </a:br>
            <a:endParaRPr lang="sv-fi" sz="1200" dirty="0">
              <a:solidFill>
                <a:prstClr val="black">
                  <a:lumMod val="85000"/>
                  <a:lumOff val="15000"/>
                </a:prstClr>
              </a:solidFill>
            </a:endParaRPr>
          </a:p>
          <a:p>
            <a:pPr marL="179388" lvl="0" indent="-179388" algn="l" rtl="0">
              <a:lnSpc>
                <a:spcPct val="100000"/>
              </a:lnSpc>
              <a:spcBef>
                <a:spcPts val="0"/>
              </a:spcBef>
            </a:pPr>
            <a:r>
              <a:rPr lang="sv-fi" sz="1200" b="0" i="0" u="none" baseline="0" dirty="0">
                <a:solidFill>
                  <a:prstClr val="black">
                    <a:lumMod val="85000"/>
                    <a:lumOff val="15000"/>
                  </a:prstClr>
                </a:solidFill>
              </a:rPr>
              <a:t>Vi hjälper er gärna med er kommunikation.</a:t>
            </a:r>
          </a:p>
          <a:p>
            <a:pPr marL="179388" lvl="0" indent="-179388" algn="l" rtl="0">
              <a:lnSpc>
                <a:spcPct val="100000"/>
              </a:lnSpc>
              <a:buClr>
                <a:schemeClr val="accent2"/>
              </a:buClr>
            </a:pPr>
            <a:endParaRPr lang="sv-fi" sz="1200" dirty="0">
              <a:solidFill>
                <a:prstClr val="black">
                  <a:lumMod val="85000"/>
                  <a:lumOff val="15000"/>
                </a:prstClr>
              </a:solidFill>
            </a:endParaRPr>
          </a:p>
        </p:txBody>
      </p:sp>
    </p:spTree>
    <p:extLst>
      <p:ext uri="{BB962C8B-B14F-4D97-AF65-F5344CB8AC3E}">
        <p14:creationId xmlns:p14="http://schemas.microsoft.com/office/powerpoint/2010/main" val="238229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302791" y="457959"/>
            <a:ext cx="11276083" cy="369332"/>
          </a:xfrm>
          <a:prstGeom prst="rect">
            <a:avLst/>
          </a:prstGeom>
          <a:noFill/>
        </p:spPr>
        <p:txBody>
          <a:bodyPr wrap="square" rtlCol="0">
            <a:spAutoFit/>
          </a:bodyPr>
          <a:lstStyle/>
          <a:p>
            <a:pPr algn="l" rtl="0"/>
            <a:r>
              <a:rPr lang="sv-fi" sz="1800" b="1" i="0" u="none" kern="1200" baseline="0">
                <a:solidFill>
                  <a:schemeClr val="tx1"/>
                </a:solidFill>
                <a:effectLst/>
                <a:latin typeface="+mn-lt"/>
                <a:ea typeface="+mn-ea"/>
                <a:cs typeface="+mn-cs"/>
              </a:rPr>
              <a:t>TABELL ÖVER SIGNIFIKANSGRÄNSER PÅ 95 PROCENTS NIVÅ</a:t>
            </a:r>
            <a:endParaRPr lang="sv-fi" sz="1800" kern="1200" dirty="0">
              <a:solidFill>
                <a:schemeClr val="tx1"/>
              </a:solidFill>
              <a:effectLst/>
              <a:latin typeface="+mn-lt"/>
              <a:ea typeface="+mn-ea"/>
              <a:cs typeface="+mn-cs"/>
            </a:endParaRPr>
          </a:p>
        </p:txBody>
      </p:sp>
      <p:sp>
        <p:nvSpPr>
          <p:cNvPr id="5" name="Tekstiruutu 4">
            <a:extLst>
              <a:ext uri="{FF2B5EF4-FFF2-40B4-BE49-F238E27FC236}">
                <a16:creationId xmlns:a16="http://schemas.microsoft.com/office/drawing/2014/main" id="{96C0C770-9A60-49BC-B5B2-5921C894D1AC}"/>
              </a:ext>
            </a:extLst>
          </p:cNvPr>
          <p:cNvSpPr txBox="1"/>
          <p:nvPr/>
        </p:nvSpPr>
        <p:spPr>
          <a:xfrm>
            <a:off x="436234" y="4893150"/>
            <a:ext cx="3420000" cy="1077218"/>
          </a:xfrm>
          <a:prstGeom prst="rect">
            <a:avLst/>
          </a:prstGeom>
          <a:noFill/>
          <a:ln w="952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b="1" i="0" u="none" baseline="0" dirty="0">
                <a:effectLst/>
                <a:latin typeface="+mn-lt"/>
                <a:ea typeface="+mn-lt"/>
                <a:cs typeface="+mn-lt"/>
                <a:sym typeface="+mn-lt"/>
              </a:rPr>
              <a:t>Exempel 1</a:t>
            </a:r>
          </a:p>
          <a:p>
            <a:pPr marL="0" marR="0" lvl="0" indent="0" algn="l" defTabSz="914400" rtl="0" eaLnBrk="1" fontAlgn="auto" latinLnBrk="0" hangingPunct="1">
              <a:lnSpc>
                <a:spcPct val="100000"/>
              </a:lnSpc>
              <a:spcBef>
                <a:spcPts val="0"/>
              </a:spcBef>
              <a:spcAft>
                <a:spcPts val="0"/>
              </a:spcAft>
              <a:buClrTx/>
              <a:buSzTx/>
              <a:buFontTx/>
              <a:buNone/>
              <a:tabLst/>
              <a:defRPr/>
            </a:pPr>
            <a:br>
              <a:rPr lang="sv-fi" sz="400" dirty="0">
                <a:effectLst/>
                <a:latin typeface="+mn-lt"/>
              </a:rPr>
            </a:br>
            <a:r>
              <a:rPr lang="sv-fi" sz="1200" b="0" i="0" u="none" baseline="0" dirty="0">
                <a:effectLst/>
                <a:latin typeface="+mn-lt"/>
                <a:ea typeface="+mn-lt"/>
                <a:cs typeface="+mn-lt"/>
                <a:sym typeface="+mn-lt"/>
              </a:rPr>
              <a:t>Om 5 % av tusen respondenter har köpt</a:t>
            </a:r>
            <a:br>
              <a:rPr lang="sv-fi" sz="1200" dirty="0">
                <a:effectLst/>
                <a:latin typeface="+mn-lt"/>
              </a:rPr>
            </a:br>
            <a:r>
              <a:rPr lang="sv-fi" sz="1200" b="0" i="0" u="none" baseline="0" dirty="0">
                <a:effectLst/>
                <a:latin typeface="+mn-lt"/>
                <a:ea typeface="+mn-lt"/>
                <a:cs typeface="+mn-lt"/>
                <a:sym typeface="+mn-lt"/>
              </a:rPr>
              <a:t>en produkt är felmarginalen ± 1,4 procentenheter. Bland hela befolkningen finns det därför 3,6–6,4 % som har köpt produkten vid en signifikansnivå på 95 procent.</a:t>
            </a:r>
            <a:endParaRPr lang="sv-fi" sz="1200" dirty="0">
              <a:effectLst/>
              <a:latin typeface="+mn-lt"/>
              <a:ea typeface="Times New Roman" panose="02020603050405020304" pitchFamily="18" charset="0"/>
            </a:endParaRPr>
          </a:p>
        </p:txBody>
      </p:sp>
      <p:sp>
        <p:nvSpPr>
          <p:cNvPr id="6" name="Tekstiruutu 5">
            <a:extLst>
              <a:ext uri="{FF2B5EF4-FFF2-40B4-BE49-F238E27FC236}">
                <a16:creationId xmlns:a16="http://schemas.microsoft.com/office/drawing/2014/main" id="{D12237D1-C425-4C6A-94EC-F93AE6F23306}"/>
              </a:ext>
            </a:extLst>
          </p:cNvPr>
          <p:cNvSpPr txBox="1"/>
          <p:nvPr/>
        </p:nvSpPr>
        <p:spPr>
          <a:xfrm>
            <a:off x="3865373" y="4894531"/>
            <a:ext cx="3297428" cy="1077218"/>
          </a:xfrm>
          <a:prstGeom prst="rect">
            <a:avLst/>
          </a:prstGeom>
          <a:noFill/>
          <a:ln w="9525">
            <a:noFill/>
          </a:ln>
        </p:spPr>
        <p:txBody>
          <a:bodyPr wrap="square" rtlCol="0">
            <a:spAutoFit/>
          </a:bodyPr>
          <a:lstStyle/>
          <a:p>
            <a:pPr algn="l" rtl="0">
              <a:spcAft>
                <a:spcPts val="0"/>
              </a:spcAft>
            </a:pPr>
            <a:r>
              <a:rPr lang="sv-fi" sz="1200" b="1" i="0" u="none" baseline="0" dirty="0">
                <a:effectLst/>
              </a:rPr>
              <a:t>Exempel 2</a:t>
            </a:r>
            <a:br>
              <a:rPr lang="sv-fi" sz="1200" dirty="0">
                <a:effectLst/>
              </a:rPr>
            </a:br>
            <a:endParaRPr lang="sv-fi" sz="400" dirty="0">
              <a:effectLst/>
            </a:endParaRPr>
          </a:p>
          <a:p>
            <a:pPr algn="l" rtl="0">
              <a:spcAft>
                <a:spcPts val="0"/>
              </a:spcAft>
            </a:pPr>
            <a:r>
              <a:rPr lang="sv-fi" sz="1200" b="0" i="0" u="none" baseline="0" dirty="0">
                <a:effectLst/>
              </a:rPr>
              <a:t>Före undersökningen antas att produktens marknadsandel är cirka 15 %. Man vill ta reda på </a:t>
            </a:r>
          </a:p>
          <a:p>
            <a:pPr algn="l" rtl="0">
              <a:spcAft>
                <a:spcPts val="0"/>
              </a:spcAft>
            </a:pPr>
            <a:r>
              <a:rPr lang="sv-fi" sz="1200" b="0" i="0" u="none" baseline="0" dirty="0">
                <a:effectLst/>
              </a:rPr>
              <a:t>saken med en ± 1 procentenhets noggrannhet. För undersökningen behövs 5 000 respondenter.</a:t>
            </a:r>
            <a:endParaRPr lang="sv-fi" sz="1200" dirty="0">
              <a:effectLst/>
              <a:latin typeface="Times New Roman" panose="02020603050405020304" pitchFamily="18" charset="0"/>
              <a:ea typeface="Times New Roman" panose="02020603050405020304" pitchFamily="18" charset="0"/>
            </a:endParaRPr>
          </a:p>
        </p:txBody>
      </p:sp>
      <p:sp>
        <p:nvSpPr>
          <p:cNvPr id="7" name="Tekstiruutu 6">
            <a:extLst>
              <a:ext uri="{FF2B5EF4-FFF2-40B4-BE49-F238E27FC236}">
                <a16:creationId xmlns:a16="http://schemas.microsoft.com/office/drawing/2014/main" id="{BAF4006A-D15C-4F46-BE44-8CB8A6C0485A}"/>
              </a:ext>
            </a:extLst>
          </p:cNvPr>
          <p:cNvSpPr txBox="1"/>
          <p:nvPr/>
        </p:nvSpPr>
        <p:spPr>
          <a:xfrm>
            <a:off x="7083749" y="4894531"/>
            <a:ext cx="4495125" cy="1692771"/>
          </a:xfrm>
          <a:prstGeom prst="rect">
            <a:avLst/>
          </a:prstGeom>
          <a:noFill/>
          <a:ln w="9525">
            <a:noFill/>
          </a:ln>
        </p:spPr>
        <p:txBody>
          <a:bodyPr wrap="square" rtlCol="0">
            <a:spAutoFit/>
          </a:bodyPr>
          <a:lstStyle/>
          <a:p>
            <a:pPr marL="0" indent="0" algn="l" rtl="0">
              <a:spcAft>
                <a:spcPts val="0"/>
              </a:spcAft>
            </a:pPr>
            <a:r>
              <a:rPr lang="sv-fi" sz="1200" b="1" i="0" u="none" baseline="0" dirty="0">
                <a:effectLst/>
              </a:rPr>
              <a:t>Exempel 3</a:t>
            </a:r>
            <a:br>
              <a:rPr lang="sv-fi" sz="1200" dirty="0">
                <a:effectLst/>
              </a:rPr>
            </a:br>
            <a:br>
              <a:rPr lang="sv-fi" sz="400" dirty="0">
                <a:effectLst/>
              </a:rPr>
            </a:br>
            <a:r>
              <a:rPr lang="sv-fi" sz="1200" b="0" i="0" u="none" baseline="0" dirty="0">
                <a:effectLst/>
              </a:rPr>
              <a:t>a) I en respondentgrupp på tusen personer är 150 i åldern 15–19 år, </a:t>
            </a:r>
          </a:p>
          <a:p>
            <a:pPr algn="l" rtl="0">
              <a:spcAft>
                <a:spcPts val="0"/>
              </a:spcAft>
            </a:pPr>
            <a:r>
              <a:rPr lang="sv-fi" sz="1200" b="0" i="0" u="none" baseline="0" dirty="0">
                <a:effectLst/>
              </a:rPr>
              <a:t>och av dessa uppger 10 % att de regelbundet köper produkten X. </a:t>
            </a:r>
          </a:p>
          <a:p>
            <a:pPr algn="l" rtl="0">
              <a:spcAft>
                <a:spcPts val="0"/>
              </a:spcAft>
            </a:pPr>
            <a:r>
              <a:rPr lang="sv-fi" sz="1200" b="0" i="0" u="none" baseline="0" dirty="0">
                <a:effectLst/>
              </a:rPr>
              <a:t>Den verkliga andelen köpare med en signifikansnivå på 95 % är </a:t>
            </a:r>
          </a:p>
          <a:p>
            <a:pPr algn="l" rtl="0">
              <a:spcAft>
                <a:spcPts val="0"/>
              </a:spcAft>
            </a:pPr>
            <a:r>
              <a:rPr lang="sv-fi" sz="1200" b="0" i="0" u="none" baseline="0" dirty="0">
                <a:effectLst/>
              </a:rPr>
              <a:t>10 % ± 4,9, det vill säga 5,1–14,9 %.</a:t>
            </a:r>
            <a:br>
              <a:rPr lang="sv-fi" sz="1200" dirty="0">
                <a:effectLst/>
              </a:rPr>
            </a:br>
            <a:br>
              <a:rPr lang="sv-fi" sz="400" dirty="0">
                <a:effectLst/>
              </a:rPr>
            </a:br>
            <a:r>
              <a:rPr lang="sv-fi" sz="1200" b="0" i="0" u="none" baseline="0" dirty="0">
                <a:effectLst/>
              </a:rPr>
              <a:t>b) Om urvalsstorleken var hälften så stor, det vill säga 500 personer, </a:t>
            </a:r>
            <a:br>
              <a:rPr lang="sv-fi" sz="1200" dirty="0">
                <a:effectLst/>
              </a:rPr>
            </a:br>
            <a:r>
              <a:rPr lang="sv-fi" sz="1200" b="0" i="0" u="none" baseline="0" dirty="0">
                <a:effectLst/>
              </a:rPr>
              <a:t>skulle antalet respondenter i åldern 15–19 år vara 75 och den verkliga </a:t>
            </a:r>
          </a:p>
          <a:p>
            <a:pPr algn="l" rtl="0">
              <a:spcAft>
                <a:spcPts val="0"/>
              </a:spcAft>
            </a:pPr>
            <a:r>
              <a:rPr lang="sv-fi" sz="1200" b="0" i="0" u="none" baseline="0" dirty="0">
                <a:effectLst/>
              </a:rPr>
              <a:t>andelen köpare 10 % ± 6,9, det vill säga 3,1–16,9 %.</a:t>
            </a:r>
            <a:endParaRPr lang="sv-fi" sz="1200" dirty="0">
              <a:effectLst/>
              <a:latin typeface="+mn-lt"/>
              <a:ea typeface="Times New Roman" panose="02020603050405020304" pitchFamily="18" charset="0"/>
            </a:endParaRPr>
          </a:p>
        </p:txBody>
      </p:sp>
      <p:sp>
        <p:nvSpPr>
          <p:cNvPr id="8" name="Suorakulmio 7">
            <a:extLst>
              <a:ext uri="{FF2B5EF4-FFF2-40B4-BE49-F238E27FC236}">
                <a16:creationId xmlns:a16="http://schemas.microsoft.com/office/drawing/2014/main" id="{645621B0-12EE-4D3B-95CA-BF4D6C202A82}"/>
              </a:ext>
            </a:extLst>
          </p:cNvPr>
          <p:cNvSpPr/>
          <p:nvPr/>
        </p:nvSpPr>
        <p:spPr>
          <a:xfrm>
            <a:off x="427225" y="4877440"/>
            <a:ext cx="11104381" cy="1754060"/>
          </a:xfrm>
          <a:prstGeom prst="rect">
            <a:avLst/>
          </a:prstGeom>
          <a:noFill/>
          <a:ln w="9525">
            <a:solidFill>
              <a:srgbClr val="3F3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cxnSp>
        <p:nvCxnSpPr>
          <p:cNvPr id="9" name="Suora yhdysviiva 8">
            <a:extLst>
              <a:ext uri="{FF2B5EF4-FFF2-40B4-BE49-F238E27FC236}">
                <a16:creationId xmlns:a16="http://schemas.microsoft.com/office/drawing/2014/main" id="{C377BD21-C96F-411D-B406-6A1AB1F98F65}"/>
              </a:ext>
            </a:extLst>
          </p:cNvPr>
          <p:cNvCxnSpPr>
            <a:cxnSpLocks/>
          </p:cNvCxnSpPr>
          <p:nvPr/>
        </p:nvCxnSpPr>
        <p:spPr>
          <a:xfrm>
            <a:off x="3805435" y="4885984"/>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id="{E29092E7-F4E6-4A42-82A1-1795652B65BA}"/>
              </a:ext>
            </a:extLst>
          </p:cNvPr>
          <p:cNvCxnSpPr>
            <a:cxnSpLocks/>
          </p:cNvCxnSpPr>
          <p:nvPr/>
        </p:nvCxnSpPr>
        <p:spPr>
          <a:xfrm>
            <a:off x="7039923" y="4893150"/>
            <a:ext cx="0" cy="1745516"/>
          </a:xfrm>
          <a:prstGeom prst="line">
            <a:avLst/>
          </a:prstGeom>
          <a:ln w="6350">
            <a:solidFill>
              <a:srgbClr val="3F3F3F"/>
            </a:solidFill>
          </a:ln>
        </p:spPr>
        <p:style>
          <a:lnRef idx="1">
            <a:schemeClr val="accent1"/>
          </a:lnRef>
          <a:fillRef idx="0">
            <a:schemeClr val="accent1"/>
          </a:fillRef>
          <a:effectRef idx="0">
            <a:schemeClr val="accent1"/>
          </a:effectRef>
          <a:fontRef idx="minor">
            <a:schemeClr val="tx1"/>
          </a:fontRef>
        </p:style>
      </p:cxnSp>
      <p:pic>
        <p:nvPicPr>
          <p:cNvPr id="11" name="Kuva 10">
            <a:extLst>
              <a:ext uri="{FF2B5EF4-FFF2-40B4-BE49-F238E27FC236}">
                <a16:creationId xmlns:a16="http://schemas.microsoft.com/office/drawing/2014/main" id="{D7B47734-3D47-4F56-ADC0-73A4FA4DB370}"/>
              </a:ext>
            </a:extLst>
          </p:cNvPr>
          <p:cNvPicPr>
            <a:picLocks noChangeAspect="1"/>
          </p:cNvPicPr>
          <p:nvPr/>
        </p:nvPicPr>
        <p:blipFill>
          <a:blip r:embed="rId2"/>
          <a:stretch>
            <a:fillRect/>
          </a:stretch>
        </p:blipFill>
        <p:spPr>
          <a:xfrm>
            <a:off x="400050" y="828675"/>
            <a:ext cx="11182350" cy="3981450"/>
          </a:xfrm>
          <a:prstGeom prst="rect">
            <a:avLst/>
          </a:prstGeom>
        </p:spPr>
      </p:pic>
      <p:sp>
        <p:nvSpPr>
          <p:cNvPr id="12" name="Suorakulmio 11">
            <a:extLst>
              <a:ext uri="{FF2B5EF4-FFF2-40B4-BE49-F238E27FC236}">
                <a16:creationId xmlns:a16="http://schemas.microsoft.com/office/drawing/2014/main" id="{BAF6EAC5-37F2-438C-ACCC-9A4D14C7A64D}"/>
              </a:ext>
            </a:extLst>
          </p:cNvPr>
          <p:cNvSpPr/>
          <p:nvPr/>
        </p:nvSpPr>
        <p:spPr>
          <a:xfrm>
            <a:off x="436233" y="4781550"/>
            <a:ext cx="111043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fi"/>
          </a:p>
        </p:txBody>
      </p:sp>
      <p:sp>
        <p:nvSpPr>
          <p:cNvPr id="13" name="Päivämäärän paikkamerkki 12"/>
          <p:cNvSpPr>
            <a:spLocks noGrp="1"/>
          </p:cNvSpPr>
          <p:nvPr>
            <p:ph type="dt" sz="half" idx="10"/>
          </p:nvPr>
        </p:nvSpPr>
        <p:spPr/>
        <p:txBody>
          <a:bodyPr/>
          <a:lstStyle/>
          <a:p>
            <a:pPr rtl="0"/>
            <a:r>
              <a:rPr lang="sv-fi" b="0" i="0" u="none" baseline="0"/>
              <a:t>25.1.2022</a:t>
            </a:r>
          </a:p>
        </p:txBody>
      </p:sp>
      <p:sp>
        <p:nvSpPr>
          <p:cNvPr id="14" name="Dian numeron paikkamerkki 13"/>
          <p:cNvSpPr>
            <a:spLocks noGrp="1"/>
          </p:cNvSpPr>
          <p:nvPr>
            <p:ph type="sldNum" sz="quarter" idx="12"/>
          </p:nvPr>
        </p:nvSpPr>
        <p:spPr/>
        <p:txBody>
          <a:bodyPr/>
          <a:lstStyle/>
          <a:p>
            <a:pPr algn="r" rtl="0"/>
            <a:fld id="{45530FF3-944E-453D-AD86-280F662E2B3A}" type="slidenum">
              <a:rPr/>
              <a:t>23</a:t>
            </a:fld>
            <a:endParaRPr lang="sv-fi"/>
          </a:p>
        </p:txBody>
      </p:sp>
      <p:sp>
        <p:nvSpPr>
          <p:cNvPr id="15" name="Alatunnisteen paikkamerkki 14"/>
          <p:cNvSpPr>
            <a:spLocks noGrp="1"/>
          </p:cNvSpPr>
          <p:nvPr>
            <p:ph type="ftr" sz="quarter" idx="11"/>
          </p:nvPr>
        </p:nvSpPr>
        <p:spPr/>
        <p:txBody>
          <a:bodyPr/>
          <a:lstStyle/>
          <a:p>
            <a:pPr algn="l" rtl="0"/>
            <a:r>
              <a:rPr lang="sv-fi" b="0" i="0" u="none" baseline="0"/>
              <a:t>25705, FRK, Ensamhetsbarometern, Ttu</a:t>
            </a:r>
          </a:p>
        </p:txBody>
      </p:sp>
    </p:spTree>
    <p:extLst>
      <p:ext uri="{BB962C8B-B14F-4D97-AF65-F5344CB8AC3E}">
        <p14:creationId xmlns:p14="http://schemas.microsoft.com/office/powerpoint/2010/main" val="424965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p:cNvSpPr txBox="1"/>
          <p:nvPr/>
        </p:nvSpPr>
        <p:spPr>
          <a:xfrm>
            <a:off x="198583" y="572290"/>
            <a:ext cx="11821935" cy="369332"/>
          </a:xfrm>
          <a:prstGeom prst="rect">
            <a:avLst/>
          </a:prstGeom>
          <a:noFill/>
        </p:spPr>
        <p:txBody>
          <a:bodyPr wrap="square" rtlCol="0">
            <a:spAutoFit/>
          </a:bodyPr>
          <a:lstStyle/>
          <a:p>
            <a:pPr algn="l" rtl="0"/>
            <a:r>
              <a:rPr lang="sv-fi" sz="1800" b="1" i="0" u="none" kern="1200" baseline="0" dirty="0">
                <a:solidFill>
                  <a:schemeClr val="tx1"/>
                </a:solidFill>
                <a:effectLst/>
                <a:latin typeface="+mn-lt"/>
                <a:ea typeface="+mn-ea"/>
                <a:cs typeface="+mn-cs"/>
              </a:rPr>
              <a:t>SIGNIFIKANSTABELL PÅ 95 PROCENTS NIVÅ ÖVER SKILLNADERNA MELLAN RESULTATEN AV TVÅ OLIKA UNDERSÖKNINGAR</a:t>
            </a:r>
            <a:endParaRPr lang="sv-fi" sz="1800" kern="1200" dirty="0">
              <a:solidFill>
                <a:schemeClr val="tx1"/>
              </a:solidFill>
              <a:effectLst/>
              <a:latin typeface="+mn-lt"/>
              <a:ea typeface="+mn-ea"/>
              <a:cs typeface="+mn-cs"/>
            </a:endParaRPr>
          </a:p>
        </p:txBody>
      </p:sp>
      <p:pic>
        <p:nvPicPr>
          <p:cNvPr id="5" name="Kuva 4"/>
          <p:cNvPicPr>
            <a:picLocks noChangeAspect="1"/>
          </p:cNvPicPr>
          <p:nvPr/>
        </p:nvPicPr>
        <p:blipFill>
          <a:blip r:embed="rId2"/>
          <a:stretch>
            <a:fillRect/>
          </a:stretch>
        </p:blipFill>
        <p:spPr>
          <a:xfrm>
            <a:off x="232023" y="1055417"/>
            <a:ext cx="2868756" cy="2449105"/>
          </a:xfrm>
          <a:prstGeom prst="rect">
            <a:avLst/>
          </a:prstGeom>
        </p:spPr>
      </p:pic>
      <p:pic>
        <p:nvPicPr>
          <p:cNvPr id="6" name="Kuva 5"/>
          <p:cNvPicPr>
            <a:picLocks noChangeAspect="1"/>
          </p:cNvPicPr>
          <p:nvPr/>
        </p:nvPicPr>
        <p:blipFill>
          <a:blip r:embed="rId3"/>
          <a:stretch>
            <a:fillRect/>
          </a:stretch>
        </p:blipFill>
        <p:spPr>
          <a:xfrm>
            <a:off x="3193739" y="1084551"/>
            <a:ext cx="2834359" cy="2414708"/>
          </a:xfrm>
          <a:prstGeom prst="rect">
            <a:avLst/>
          </a:prstGeom>
        </p:spPr>
      </p:pic>
      <p:pic>
        <p:nvPicPr>
          <p:cNvPr id="7" name="Kuva 6"/>
          <p:cNvPicPr>
            <a:picLocks noChangeAspect="1"/>
          </p:cNvPicPr>
          <p:nvPr/>
        </p:nvPicPr>
        <p:blipFill>
          <a:blip r:embed="rId4"/>
          <a:stretch>
            <a:fillRect/>
          </a:stretch>
        </p:blipFill>
        <p:spPr>
          <a:xfrm>
            <a:off x="6094986" y="1098410"/>
            <a:ext cx="2854997" cy="2407829"/>
          </a:xfrm>
          <a:prstGeom prst="rect">
            <a:avLst/>
          </a:prstGeom>
        </p:spPr>
      </p:pic>
      <p:pic>
        <p:nvPicPr>
          <p:cNvPr id="8" name="Kuva 7"/>
          <p:cNvPicPr>
            <a:picLocks noChangeAspect="1"/>
          </p:cNvPicPr>
          <p:nvPr/>
        </p:nvPicPr>
        <p:blipFill>
          <a:blip r:embed="rId5"/>
          <a:stretch>
            <a:fillRect/>
          </a:stretch>
        </p:blipFill>
        <p:spPr>
          <a:xfrm>
            <a:off x="9027291" y="1131091"/>
            <a:ext cx="2861876" cy="2373431"/>
          </a:xfrm>
          <a:prstGeom prst="rect">
            <a:avLst/>
          </a:prstGeom>
        </p:spPr>
      </p:pic>
      <p:pic>
        <p:nvPicPr>
          <p:cNvPr id="9" name="Kuva 8"/>
          <p:cNvPicPr>
            <a:picLocks noChangeAspect="1"/>
          </p:cNvPicPr>
          <p:nvPr/>
        </p:nvPicPr>
        <p:blipFill>
          <a:blip r:embed="rId6"/>
          <a:stretch>
            <a:fillRect/>
          </a:stretch>
        </p:blipFill>
        <p:spPr>
          <a:xfrm>
            <a:off x="263283" y="3837420"/>
            <a:ext cx="2875636" cy="2400949"/>
          </a:xfrm>
          <a:prstGeom prst="rect">
            <a:avLst/>
          </a:prstGeom>
        </p:spPr>
      </p:pic>
      <p:sp>
        <p:nvSpPr>
          <p:cNvPr id="10" name="Tekstiruutu 9"/>
          <p:cNvSpPr txBox="1"/>
          <p:nvPr/>
        </p:nvSpPr>
        <p:spPr>
          <a:xfrm>
            <a:off x="3511714" y="3792719"/>
            <a:ext cx="8508804" cy="2492990"/>
          </a:xfrm>
          <a:prstGeom prst="rect">
            <a:avLst/>
          </a:prstGeom>
          <a:noFill/>
        </p:spPr>
        <p:txBody>
          <a:bodyPr wrap="square" rtlCol="0">
            <a:spAutoFit/>
          </a:bodyPr>
          <a:lstStyle/>
          <a:p>
            <a:pPr algn="l" rtl="0"/>
            <a:r>
              <a:rPr lang="sv-fi" sz="1200" b="0" i="0" u="none" kern="1200" baseline="0" dirty="0">
                <a:solidFill>
                  <a:schemeClr val="tx1"/>
                </a:solidFill>
                <a:effectLst/>
                <a:latin typeface="+mj-lt"/>
                <a:ea typeface="+mn-ea"/>
                <a:cs typeface="+mn-cs"/>
              </a:rPr>
              <a:t>Med hjälp av dessa tabeller kan man bedöma signifikansen av olika stora urval och av skillnaderna i de procenttal som erhållits med hjälp av olika undersökningar.</a:t>
            </a:r>
          </a:p>
          <a:p>
            <a:pPr algn="l" rtl="0"/>
            <a:r>
              <a:rPr lang="sv-fi" sz="1200" b="0" i="0" u="none" kern="1200" baseline="0" dirty="0">
                <a:solidFill>
                  <a:schemeClr val="tx1"/>
                </a:solidFill>
                <a:effectLst/>
                <a:latin typeface="+mj-lt"/>
                <a:ea typeface="+mn-ea"/>
                <a:cs typeface="+mn-cs"/>
              </a:rPr>
              <a:t> </a:t>
            </a:r>
          </a:p>
          <a:p>
            <a:pPr algn="l" rtl="0"/>
            <a:r>
              <a:rPr lang="sv-fi" sz="1200" b="0" i="0" u="none" kern="1200" baseline="0" dirty="0">
                <a:solidFill>
                  <a:schemeClr val="tx1"/>
                </a:solidFill>
                <a:effectLst/>
                <a:latin typeface="+mj-lt"/>
                <a:ea typeface="+mn-ea"/>
                <a:cs typeface="+mn-cs"/>
              </a:rPr>
              <a:t>Man väljer alltid den tabell där p (= procenttalet) är närmast det erhållna resultatet/den erhållna andelen.</a:t>
            </a:r>
            <a:endParaRPr lang="sv-fi" sz="1200" b="1" kern="1200" dirty="0">
              <a:solidFill>
                <a:schemeClr val="tx1"/>
              </a:solidFill>
              <a:effectLst/>
              <a:latin typeface="+mj-lt"/>
              <a:ea typeface="+mn-ea"/>
              <a:cs typeface="+mn-cs"/>
            </a:endParaRPr>
          </a:p>
          <a:p>
            <a:endParaRPr lang="sv-fi" sz="1200" b="1" kern="1200" dirty="0">
              <a:solidFill>
                <a:schemeClr val="tx1"/>
              </a:solidFill>
              <a:effectLst/>
              <a:latin typeface="+mj-lt"/>
              <a:ea typeface="+mn-ea"/>
              <a:cs typeface="+mn-cs"/>
            </a:endParaRPr>
          </a:p>
          <a:p>
            <a:pPr algn="l" rtl="0"/>
            <a:r>
              <a:rPr lang="sv-fi" sz="1200" b="1" i="0" u="none" kern="1200" baseline="0" dirty="0">
                <a:solidFill>
                  <a:schemeClr val="tx1"/>
                </a:solidFill>
                <a:effectLst/>
                <a:latin typeface="+mn-latin"/>
                <a:ea typeface="+mn-ea"/>
                <a:cs typeface="+mn-cs"/>
                <a:sym typeface="+mn-sym"/>
              </a:rPr>
              <a:t>EXEMPEL</a:t>
            </a:r>
          </a:p>
          <a:p>
            <a:pPr algn="l" rtl="0"/>
            <a:r>
              <a:rPr lang="sv-fi" sz="1200" b="0" i="0" u="none" kern="1200" baseline="0" dirty="0">
                <a:solidFill>
                  <a:schemeClr val="tx1"/>
                </a:solidFill>
                <a:effectLst/>
                <a:latin typeface="+mj-lt"/>
                <a:ea typeface="+mn-ea"/>
                <a:cs typeface="+mn-cs"/>
              </a:rPr>
              <a:t> </a:t>
            </a:r>
          </a:p>
          <a:p>
            <a:pPr algn="l" rtl="0"/>
            <a:r>
              <a:rPr lang="sv-fi" sz="1200" b="0" i="0" u="none" kern="1200" baseline="0" dirty="0">
                <a:solidFill>
                  <a:schemeClr val="tx1"/>
                </a:solidFill>
                <a:effectLst/>
                <a:latin typeface="+mj-lt"/>
                <a:ea typeface="+mn-ea"/>
                <a:cs typeface="+mn-cs"/>
              </a:rPr>
              <a:t>Två olika undersökningar genomfördes vid olika tidpunkter. I den ena deltog 250 personer och i den andra 1 000. Produktens marknadsandel var 37 % i den mindre undersökningen och 35 % i den större.</a:t>
            </a:r>
          </a:p>
          <a:p>
            <a:pPr algn="l" rtl="0"/>
            <a:r>
              <a:rPr lang="sv-fi" sz="1200" b="0" i="0" u="none" kern="1200" baseline="0" dirty="0">
                <a:solidFill>
                  <a:schemeClr val="tx1"/>
                </a:solidFill>
                <a:effectLst/>
                <a:latin typeface="+mj-lt"/>
                <a:ea typeface="+mn-ea"/>
                <a:cs typeface="+mn-cs"/>
              </a:rPr>
              <a:t> </a:t>
            </a:r>
          </a:p>
          <a:p>
            <a:pPr algn="l" rtl="0"/>
            <a:r>
              <a:rPr lang="sv-fi" sz="1200" b="0" i="0" u="none" kern="1200" baseline="0" dirty="0">
                <a:solidFill>
                  <a:schemeClr val="tx1"/>
                </a:solidFill>
                <a:effectLst/>
                <a:latin typeface="+mj-lt"/>
                <a:ea typeface="+mn-ea"/>
                <a:cs typeface="+mn-cs"/>
              </a:rPr>
              <a:t>För granskningen väljs den tabell där p = 40 eller 60 %, eftersom de erhållna resultaten ligger närmast det. I tabellen ser man vilket tal som finns i skärningspunkten mellan 1 000 och 250. I det här fallet skulle signifikansen av skillnaden mellan resultaten ha krävt en skillnad på 6,8 procentenheter, vilket innebär att skillnaden mellan resultaten av de genomförda undersökningarna (2 procentenheter) inte var signifikant.</a:t>
            </a:r>
          </a:p>
        </p:txBody>
      </p:sp>
      <p:sp>
        <p:nvSpPr>
          <p:cNvPr id="11" name="Päivämäärän paikkamerkki 10"/>
          <p:cNvSpPr>
            <a:spLocks noGrp="1"/>
          </p:cNvSpPr>
          <p:nvPr>
            <p:ph type="dt" sz="half" idx="10"/>
          </p:nvPr>
        </p:nvSpPr>
        <p:spPr/>
        <p:txBody>
          <a:bodyPr/>
          <a:lstStyle/>
          <a:p>
            <a:pPr rtl="0"/>
            <a:r>
              <a:rPr lang="sv-fi" b="0" i="0" u="none" baseline="0"/>
              <a:t>25.1.2022</a:t>
            </a:r>
          </a:p>
        </p:txBody>
      </p:sp>
      <p:sp>
        <p:nvSpPr>
          <p:cNvPr id="12" name="Dian numeron paikkamerkki 11"/>
          <p:cNvSpPr>
            <a:spLocks noGrp="1"/>
          </p:cNvSpPr>
          <p:nvPr>
            <p:ph type="sldNum" sz="quarter" idx="12"/>
          </p:nvPr>
        </p:nvSpPr>
        <p:spPr/>
        <p:txBody>
          <a:bodyPr/>
          <a:lstStyle/>
          <a:p>
            <a:pPr algn="r" rtl="0"/>
            <a:fld id="{45530FF3-944E-453D-AD86-280F662E2B3A}" type="slidenum">
              <a:rPr/>
              <a:t>24</a:t>
            </a:fld>
            <a:endParaRPr lang="sv-fi"/>
          </a:p>
        </p:txBody>
      </p:sp>
      <p:sp>
        <p:nvSpPr>
          <p:cNvPr id="13" name="Alatunnisteen paikkamerkki 12"/>
          <p:cNvSpPr>
            <a:spLocks noGrp="1"/>
          </p:cNvSpPr>
          <p:nvPr>
            <p:ph type="ftr" sz="quarter" idx="11"/>
          </p:nvPr>
        </p:nvSpPr>
        <p:spPr/>
        <p:txBody>
          <a:bodyPr/>
          <a:lstStyle/>
          <a:p>
            <a:pPr algn="l" rtl="0"/>
            <a:r>
              <a:rPr lang="sv-fi" b="0" i="0" u="none" baseline="0"/>
              <a:t>25705, FRK, Ensamhetsbarometern, Ttu</a:t>
            </a:r>
          </a:p>
        </p:txBody>
      </p:sp>
    </p:spTree>
    <p:extLst>
      <p:ext uri="{BB962C8B-B14F-4D97-AF65-F5344CB8AC3E}">
        <p14:creationId xmlns:p14="http://schemas.microsoft.com/office/powerpoint/2010/main" val="2082598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Kuvan paikkamerkki 1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393382" y="0"/>
            <a:ext cx="2798618" cy="6857999"/>
          </a:xfrm>
          <a:prstGeom prst="rect">
            <a:avLst/>
          </a:prstGeom>
        </p:spPr>
      </p:pic>
      <p:sp>
        <p:nvSpPr>
          <p:cNvPr id="8" name="Tekstiruutu 7">
            <a:extLst>
              <a:ext uri="{FF2B5EF4-FFF2-40B4-BE49-F238E27FC236}">
                <a16:creationId xmlns:a16="http://schemas.microsoft.com/office/drawing/2014/main" id="{FAA0CFD3-BE34-4B2A-B6F4-6CB834160B0F}"/>
              </a:ext>
            </a:extLst>
          </p:cNvPr>
          <p:cNvSpPr txBox="1"/>
          <p:nvPr/>
        </p:nvSpPr>
        <p:spPr>
          <a:xfrm>
            <a:off x="510082" y="917899"/>
            <a:ext cx="1376516" cy="592470"/>
          </a:xfrm>
          <a:prstGeom prst="rect">
            <a:avLst/>
          </a:prstGeom>
          <a:noFill/>
        </p:spPr>
        <p:txBody>
          <a:bodyPr wrap="square" rtlCol="0">
            <a:spAutoFit/>
          </a:bodyPr>
          <a:lstStyle/>
          <a:p>
            <a:pPr algn="l" rtl="0">
              <a:lnSpc>
                <a:spcPts val="1300"/>
              </a:lnSpc>
            </a:pPr>
            <a:r>
              <a:rPr lang="sv-fi" sz="1000" b="1" i="0" u="none" baseline="0">
                <a:solidFill>
                  <a:schemeClr val="accent2"/>
                </a:solidFill>
              </a:rPr>
              <a:t>Kön:</a:t>
            </a:r>
          </a:p>
          <a:p>
            <a:pPr algn="l" rtl="0">
              <a:lnSpc>
                <a:spcPts val="1300"/>
              </a:lnSpc>
            </a:pPr>
            <a:r>
              <a:rPr lang="sv-fi" sz="1000" b="0" i="0" u="none" baseline="0"/>
              <a:t>1    kvinna</a:t>
            </a:r>
          </a:p>
          <a:p>
            <a:pPr algn="l" rtl="0">
              <a:lnSpc>
                <a:spcPts val="1300"/>
              </a:lnSpc>
            </a:pPr>
            <a:r>
              <a:rPr lang="sv-fi" sz="1000" b="0" i="0" u="none" baseline="0"/>
              <a:t>2    man</a:t>
            </a:r>
          </a:p>
        </p:txBody>
      </p:sp>
      <p:sp>
        <p:nvSpPr>
          <p:cNvPr id="9" name="Tekstiruutu 8">
            <a:extLst>
              <a:ext uri="{FF2B5EF4-FFF2-40B4-BE49-F238E27FC236}">
                <a16:creationId xmlns:a16="http://schemas.microsoft.com/office/drawing/2014/main" id="{5512D65F-2D4B-4FA0-9A39-7D3BA6063954}"/>
              </a:ext>
            </a:extLst>
          </p:cNvPr>
          <p:cNvSpPr txBox="1"/>
          <p:nvPr/>
        </p:nvSpPr>
        <p:spPr>
          <a:xfrm>
            <a:off x="2621089" y="173113"/>
            <a:ext cx="6167304" cy="400110"/>
          </a:xfrm>
          <a:prstGeom prst="rect">
            <a:avLst/>
          </a:prstGeom>
          <a:noFill/>
        </p:spPr>
        <p:txBody>
          <a:bodyPr wrap="square" rtlCol="0">
            <a:spAutoFit/>
          </a:bodyPr>
          <a:lstStyle/>
          <a:p>
            <a:pPr algn="l" rtl="0"/>
            <a:r>
              <a:rPr lang="sv-fi" sz="2000" b="1" i="0" u="none" baseline="0" dirty="0"/>
              <a:t>TELEBUS/FRÅGOR OM BAKGRUNDSINFORMATION 2020</a:t>
            </a:r>
            <a:endParaRPr lang="sv-fi" sz="1200" b="1" dirty="0"/>
          </a:p>
        </p:txBody>
      </p:sp>
      <p:sp>
        <p:nvSpPr>
          <p:cNvPr id="10" name="Tekstiruutu 9">
            <a:extLst>
              <a:ext uri="{FF2B5EF4-FFF2-40B4-BE49-F238E27FC236}">
                <a16:creationId xmlns:a16="http://schemas.microsoft.com/office/drawing/2014/main" id="{314199FA-AE4E-4C5D-BB8C-9EC41D582C3A}"/>
              </a:ext>
            </a:extLst>
          </p:cNvPr>
          <p:cNvSpPr txBox="1"/>
          <p:nvPr/>
        </p:nvSpPr>
        <p:spPr>
          <a:xfrm>
            <a:off x="510081" y="1587966"/>
            <a:ext cx="1671757" cy="246221"/>
          </a:xfrm>
          <a:prstGeom prst="rect">
            <a:avLst/>
          </a:prstGeom>
          <a:noFill/>
        </p:spPr>
        <p:txBody>
          <a:bodyPr wrap="square" rtlCol="0">
            <a:spAutoFit/>
          </a:bodyPr>
          <a:lstStyle/>
          <a:p>
            <a:pPr algn="l" rtl="0"/>
            <a:r>
              <a:rPr lang="sv-fi" sz="1000" b="1" i="0" u="none" baseline="0">
                <a:solidFill>
                  <a:schemeClr val="accent2"/>
                </a:solidFill>
              </a:rPr>
              <a:t>Ålder:</a:t>
            </a:r>
            <a:r>
              <a:rPr lang="sv-fi" sz="1000" b="0" i="0" u="none" baseline="0">
                <a:solidFill>
                  <a:schemeClr val="accent2"/>
                </a:solidFill>
              </a:rPr>
              <a:t> </a:t>
            </a:r>
            <a:r>
              <a:rPr lang="sv-fi" sz="1000" b="0" i="0" u="none" baseline="0"/>
              <a:t>_____________ år</a:t>
            </a:r>
          </a:p>
        </p:txBody>
      </p:sp>
      <p:sp>
        <p:nvSpPr>
          <p:cNvPr id="13" name="Tekstiruutu 12">
            <a:extLst>
              <a:ext uri="{FF2B5EF4-FFF2-40B4-BE49-F238E27FC236}">
                <a16:creationId xmlns:a16="http://schemas.microsoft.com/office/drawing/2014/main" id="{8A582FF9-027C-4EDC-9E8B-DDD16B43E87F}"/>
              </a:ext>
            </a:extLst>
          </p:cNvPr>
          <p:cNvSpPr txBox="1"/>
          <p:nvPr/>
        </p:nvSpPr>
        <p:spPr>
          <a:xfrm>
            <a:off x="3120596" y="4163978"/>
            <a:ext cx="2014839" cy="2092881"/>
          </a:xfrm>
          <a:prstGeom prst="rect">
            <a:avLst/>
          </a:prstGeom>
          <a:noFill/>
        </p:spPr>
        <p:txBody>
          <a:bodyPr wrap="square" rtlCol="0">
            <a:spAutoFit/>
          </a:bodyPr>
          <a:lstStyle/>
          <a:p>
            <a:pPr algn="l" rtl="0">
              <a:lnSpc>
                <a:spcPts val="1300"/>
              </a:lnSpc>
            </a:pPr>
            <a:r>
              <a:rPr lang="sv-fi" sz="1000" b="1" i="0" u="none" baseline="0">
                <a:solidFill>
                  <a:schemeClr val="accent2"/>
                </a:solidFill>
              </a:rPr>
              <a:t>Yrke/ställning:</a:t>
            </a:r>
          </a:p>
          <a:p>
            <a:pPr algn="l" rtl="0">
              <a:lnSpc>
                <a:spcPts val="1300"/>
              </a:lnSpc>
            </a:pPr>
            <a:r>
              <a:rPr lang="sv-fi" sz="1000" b="0" i="0" u="none" baseline="0"/>
              <a:t>1    Lantbrukare</a:t>
            </a:r>
          </a:p>
          <a:p>
            <a:pPr algn="l" rtl="0">
              <a:lnSpc>
                <a:spcPts val="1300"/>
              </a:lnSpc>
            </a:pPr>
            <a:r>
              <a:rPr lang="sv-fi" sz="1000" b="0" i="0" u="none" baseline="0"/>
              <a:t>2    Anställd</a:t>
            </a:r>
          </a:p>
          <a:p>
            <a:pPr algn="l" rtl="0">
              <a:lnSpc>
                <a:spcPts val="1300"/>
              </a:lnSpc>
            </a:pPr>
            <a:r>
              <a:rPr lang="sv-fi" sz="1000" b="0" i="0" u="none" baseline="0"/>
              <a:t>3    Tjänsteman</a:t>
            </a:r>
          </a:p>
          <a:p>
            <a:pPr algn="l" rtl="0">
              <a:lnSpc>
                <a:spcPts val="1300"/>
              </a:lnSpc>
            </a:pPr>
            <a:r>
              <a:rPr lang="sv-fi" sz="1000" b="0" i="0" u="none" baseline="0"/>
              <a:t>4    Högre tjänsteman/</a:t>
            </a:r>
            <a:br>
              <a:rPr lang="sv-fi" sz="1000"/>
            </a:br>
            <a:r>
              <a:rPr lang="sv-fi" sz="1000" b="0" i="0" u="none" baseline="0"/>
              <a:t>      sakkunnig</a:t>
            </a:r>
          </a:p>
          <a:p>
            <a:pPr algn="l" rtl="0">
              <a:lnSpc>
                <a:spcPts val="1300"/>
              </a:lnSpc>
            </a:pPr>
            <a:r>
              <a:rPr lang="sv-fi" sz="1000" b="0" i="0" u="none" baseline="0"/>
              <a:t>5    Företagare</a:t>
            </a:r>
          </a:p>
          <a:p>
            <a:pPr algn="l" rtl="0">
              <a:lnSpc>
                <a:spcPts val="1300"/>
              </a:lnSpc>
            </a:pPr>
            <a:r>
              <a:rPr lang="sv-fi" sz="1000" b="0" i="0" u="none" baseline="0"/>
              <a:t>6    Ledande ställning</a:t>
            </a:r>
          </a:p>
          <a:p>
            <a:pPr algn="l" rtl="0">
              <a:lnSpc>
                <a:spcPts val="1300"/>
              </a:lnSpc>
            </a:pPr>
            <a:r>
              <a:rPr lang="sv-fi" sz="1000" b="0" i="0" u="none" baseline="0"/>
              <a:t>7    Hemmamamma/-pappa</a:t>
            </a:r>
          </a:p>
          <a:p>
            <a:pPr algn="l" rtl="0">
              <a:lnSpc>
                <a:spcPts val="1300"/>
              </a:lnSpc>
            </a:pPr>
            <a:r>
              <a:rPr lang="sv-fi" sz="1000" b="0" i="0" u="none" baseline="0"/>
              <a:t>8    Studerande/skolelev</a:t>
            </a:r>
          </a:p>
          <a:p>
            <a:pPr algn="l" rtl="0">
              <a:lnSpc>
                <a:spcPts val="1300"/>
              </a:lnSpc>
            </a:pPr>
            <a:r>
              <a:rPr lang="sv-fi" sz="1000" b="0" i="0" u="none" baseline="0"/>
              <a:t>9    Pensionär</a:t>
            </a:r>
          </a:p>
          <a:p>
            <a:pPr algn="l" rtl="0">
              <a:lnSpc>
                <a:spcPts val="1300"/>
              </a:lnSpc>
            </a:pPr>
            <a:r>
              <a:rPr lang="sv-fi" sz="1000" b="0" i="0" u="none" baseline="0"/>
              <a:t>10  Arbetslös</a:t>
            </a:r>
          </a:p>
        </p:txBody>
      </p:sp>
      <p:sp>
        <p:nvSpPr>
          <p:cNvPr id="22" name="Tekstiruutu 21">
            <a:extLst>
              <a:ext uri="{FF2B5EF4-FFF2-40B4-BE49-F238E27FC236}">
                <a16:creationId xmlns:a16="http://schemas.microsoft.com/office/drawing/2014/main" id="{2871F632-A497-459E-85A2-D1A8DF11AAA1}"/>
              </a:ext>
            </a:extLst>
          </p:cNvPr>
          <p:cNvSpPr txBox="1"/>
          <p:nvPr/>
        </p:nvSpPr>
        <p:spPr>
          <a:xfrm>
            <a:off x="505100" y="5040446"/>
            <a:ext cx="2417167" cy="1259319"/>
          </a:xfrm>
          <a:prstGeom prst="rect">
            <a:avLst/>
          </a:prstGeom>
          <a:noFill/>
        </p:spPr>
        <p:txBody>
          <a:bodyPr wrap="square" rtlCol="0">
            <a:spAutoFit/>
          </a:bodyPr>
          <a:lstStyle/>
          <a:p>
            <a:pPr algn="l" rtl="0">
              <a:lnSpc>
                <a:spcPts val="1300"/>
              </a:lnSpc>
            </a:pPr>
            <a:r>
              <a:rPr lang="sv-fi" sz="1000" b="1" i="0" u="none" baseline="0">
                <a:solidFill>
                  <a:schemeClr val="accent2"/>
                </a:solidFill>
              </a:rPr>
              <a:t>Utbildning:</a:t>
            </a:r>
          </a:p>
          <a:p>
            <a:pPr algn="l" rtl="0">
              <a:lnSpc>
                <a:spcPts val="1300"/>
              </a:lnSpc>
            </a:pPr>
            <a:r>
              <a:rPr lang="sv-fi" sz="1000" b="0" i="0" u="none" baseline="0"/>
              <a:t>1    Grund-/mellan-/folk-/medborgarskola</a:t>
            </a:r>
          </a:p>
          <a:p>
            <a:pPr algn="l" rtl="0">
              <a:lnSpc>
                <a:spcPts val="1300"/>
              </a:lnSpc>
            </a:pPr>
            <a:r>
              <a:rPr lang="sv-fi" sz="1000" b="0" i="0" u="none" baseline="0"/>
              <a:t>2    Yrkesskola/teknisk skola/handelsskola</a:t>
            </a:r>
          </a:p>
          <a:p>
            <a:pPr algn="l" rtl="0">
              <a:lnSpc>
                <a:spcPts val="1300"/>
              </a:lnSpc>
            </a:pPr>
            <a:r>
              <a:rPr lang="sv-fi" sz="1000" b="0" i="0" u="none" baseline="0"/>
              <a:t>3    Student/gymnasium</a:t>
            </a:r>
          </a:p>
          <a:p>
            <a:pPr algn="l" rtl="0">
              <a:lnSpc>
                <a:spcPts val="1300"/>
              </a:lnSpc>
            </a:pPr>
            <a:r>
              <a:rPr lang="sv-fi" sz="1000" b="0" i="0" u="none" baseline="0"/>
              <a:t>4    Institutnivå</a:t>
            </a:r>
          </a:p>
          <a:p>
            <a:pPr algn="l" rtl="0">
              <a:lnSpc>
                <a:spcPts val="1300"/>
              </a:lnSpc>
            </a:pPr>
            <a:r>
              <a:rPr lang="sv-fi" sz="1000" b="0" i="0" u="none" baseline="0"/>
              <a:t>5    Yrkeshögskola</a:t>
            </a:r>
          </a:p>
          <a:p>
            <a:pPr algn="l" rtl="0">
              <a:lnSpc>
                <a:spcPts val="1300"/>
              </a:lnSpc>
            </a:pPr>
            <a:r>
              <a:rPr lang="sv-fi" sz="1000" b="0" i="0" u="none" baseline="0"/>
              <a:t>6    Universitet, högskola</a:t>
            </a:r>
          </a:p>
        </p:txBody>
      </p:sp>
      <p:sp>
        <p:nvSpPr>
          <p:cNvPr id="25" name="Tekstiruutu 24">
            <a:extLst>
              <a:ext uri="{FF2B5EF4-FFF2-40B4-BE49-F238E27FC236}">
                <a16:creationId xmlns:a16="http://schemas.microsoft.com/office/drawing/2014/main" id="{1915B373-E412-49F8-B068-9381C2A3B6A9}"/>
              </a:ext>
            </a:extLst>
          </p:cNvPr>
          <p:cNvSpPr txBox="1"/>
          <p:nvPr/>
        </p:nvSpPr>
        <p:spPr>
          <a:xfrm>
            <a:off x="7274778" y="917899"/>
            <a:ext cx="2417167" cy="1084784"/>
          </a:xfrm>
          <a:prstGeom prst="rect">
            <a:avLst/>
          </a:prstGeom>
          <a:noFill/>
        </p:spPr>
        <p:txBody>
          <a:bodyPr wrap="square" rtlCol="0">
            <a:spAutoFit/>
          </a:bodyPr>
          <a:lstStyle/>
          <a:p>
            <a:pPr algn="l" rtl="0">
              <a:lnSpc>
                <a:spcPts val="1300"/>
              </a:lnSpc>
            </a:pPr>
            <a:r>
              <a:rPr lang="sv-fi" sz="1000" b="1" i="0" u="none" baseline="0" dirty="0">
                <a:solidFill>
                  <a:schemeClr val="accent2"/>
                </a:solidFill>
              </a:rPr>
              <a:t>Vem i hushållet handlar livsmedel och övriga dagligvaror?</a:t>
            </a:r>
          </a:p>
          <a:p>
            <a:pPr algn="l" rtl="0">
              <a:lnSpc>
                <a:spcPts val="1300"/>
              </a:lnSpc>
            </a:pPr>
            <a:r>
              <a:rPr lang="sv-fi" sz="1000" b="0" i="0" u="none" baseline="0" dirty="0"/>
              <a:t>1    Respondenten själv</a:t>
            </a:r>
          </a:p>
          <a:p>
            <a:pPr algn="l" rtl="0">
              <a:lnSpc>
                <a:spcPts val="1300"/>
              </a:lnSpc>
              <a:tabLst>
                <a:tab pos="180975" algn="l"/>
              </a:tabLst>
            </a:pPr>
            <a:r>
              <a:rPr lang="sv-fi" sz="1000" b="0" i="0" u="none" baseline="0" dirty="0"/>
              <a:t>2    Respondenten tillsammans med någon 	annan</a:t>
            </a:r>
          </a:p>
          <a:p>
            <a:pPr algn="l" rtl="0">
              <a:lnSpc>
                <a:spcPts val="1300"/>
              </a:lnSpc>
            </a:pPr>
            <a:r>
              <a:rPr lang="sv-fi" sz="1000" b="0" i="0" u="none" baseline="0" dirty="0"/>
              <a:t>3    Någon annan än respondenten</a:t>
            </a:r>
          </a:p>
        </p:txBody>
      </p:sp>
      <p:sp>
        <p:nvSpPr>
          <p:cNvPr id="26" name="Tekstiruutu 25">
            <a:extLst>
              <a:ext uri="{FF2B5EF4-FFF2-40B4-BE49-F238E27FC236}">
                <a16:creationId xmlns:a16="http://schemas.microsoft.com/office/drawing/2014/main" id="{94EF56D7-7D75-4ECE-8B09-BE11348CB7CB}"/>
              </a:ext>
            </a:extLst>
          </p:cNvPr>
          <p:cNvSpPr txBox="1"/>
          <p:nvPr/>
        </p:nvSpPr>
        <p:spPr>
          <a:xfrm>
            <a:off x="7274777" y="1998344"/>
            <a:ext cx="2417167" cy="925894"/>
          </a:xfrm>
          <a:prstGeom prst="rect">
            <a:avLst/>
          </a:prstGeom>
          <a:noFill/>
        </p:spPr>
        <p:txBody>
          <a:bodyPr wrap="square" rtlCol="0">
            <a:spAutoFit/>
          </a:bodyPr>
          <a:lstStyle/>
          <a:p>
            <a:pPr algn="l" rtl="0">
              <a:lnSpc>
                <a:spcPts val="1300"/>
              </a:lnSpc>
            </a:pPr>
            <a:r>
              <a:rPr lang="sv-fi" sz="1000" b="1" i="0" u="none" baseline="0" dirty="0">
                <a:solidFill>
                  <a:schemeClr val="accent2"/>
                </a:solidFill>
              </a:rPr>
              <a:t>Förvärvsarbetar respondenten för närvarande på hel- eller deltid?</a:t>
            </a:r>
          </a:p>
          <a:p>
            <a:pPr algn="l" rtl="0">
              <a:lnSpc>
                <a:spcPts val="1300"/>
              </a:lnSpc>
            </a:pPr>
            <a:r>
              <a:rPr lang="sv-fi" sz="1000" b="0" i="0" u="none" baseline="0" dirty="0"/>
              <a:t>1    På heltid</a:t>
            </a:r>
          </a:p>
          <a:p>
            <a:pPr algn="l" rtl="0">
              <a:lnSpc>
                <a:spcPts val="1300"/>
              </a:lnSpc>
            </a:pPr>
            <a:r>
              <a:rPr lang="sv-fi" sz="1000" b="0" i="0" u="none" baseline="0" dirty="0"/>
              <a:t>2    På deltid</a:t>
            </a:r>
          </a:p>
          <a:p>
            <a:pPr algn="l" rtl="0">
              <a:lnSpc>
                <a:spcPts val="1300"/>
              </a:lnSpc>
            </a:pPr>
            <a:r>
              <a:rPr lang="sv-fi" sz="1000" b="0" i="0" u="none" baseline="0" dirty="0"/>
              <a:t>3    Förvärvsarbetar inte</a:t>
            </a:r>
          </a:p>
        </p:txBody>
      </p:sp>
      <p:sp>
        <p:nvSpPr>
          <p:cNvPr id="27" name="Tekstiruutu 26">
            <a:extLst>
              <a:ext uri="{FF2B5EF4-FFF2-40B4-BE49-F238E27FC236}">
                <a16:creationId xmlns:a16="http://schemas.microsoft.com/office/drawing/2014/main" id="{913CA245-AE3E-41AB-8E23-47A47E1B9F71}"/>
              </a:ext>
            </a:extLst>
          </p:cNvPr>
          <p:cNvSpPr txBox="1"/>
          <p:nvPr/>
        </p:nvSpPr>
        <p:spPr>
          <a:xfrm>
            <a:off x="7271140" y="3076851"/>
            <a:ext cx="2297610" cy="1084784"/>
          </a:xfrm>
          <a:prstGeom prst="rect">
            <a:avLst/>
          </a:prstGeom>
          <a:noFill/>
        </p:spPr>
        <p:txBody>
          <a:bodyPr wrap="square" rtlCol="0">
            <a:spAutoFit/>
          </a:bodyPr>
          <a:lstStyle/>
          <a:p>
            <a:pPr algn="l" rtl="0">
              <a:lnSpc>
                <a:spcPts val="1300"/>
              </a:lnSpc>
            </a:pPr>
            <a:r>
              <a:rPr lang="sv-fi" sz="1000" b="1" i="0" u="none" baseline="0" dirty="0">
                <a:solidFill>
                  <a:schemeClr val="accent2"/>
                </a:solidFill>
              </a:rPr>
              <a:t>Respondentens användningsfrekvens för internet:</a:t>
            </a:r>
          </a:p>
          <a:p>
            <a:pPr algn="l" rtl="0">
              <a:lnSpc>
                <a:spcPts val="1300"/>
              </a:lnSpc>
            </a:pPr>
            <a:r>
              <a:rPr lang="sv-fi" sz="1000" b="0" i="0" u="none" baseline="0" dirty="0"/>
              <a:t>1    Dagligen/nästan dagligen</a:t>
            </a:r>
          </a:p>
          <a:p>
            <a:pPr algn="l" rtl="0">
              <a:lnSpc>
                <a:spcPts val="1300"/>
              </a:lnSpc>
            </a:pPr>
            <a:r>
              <a:rPr lang="sv-fi" sz="1000" b="0" i="0" u="none" baseline="0" dirty="0"/>
              <a:t>2    Minst en gång i veckan</a:t>
            </a:r>
          </a:p>
          <a:p>
            <a:pPr algn="l" rtl="0">
              <a:lnSpc>
                <a:spcPts val="1300"/>
              </a:lnSpc>
            </a:pPr>
            <a:r>
              <a:rPr lang="sv-fi" sz="1000" b="0" i="0" u="none" baseline="0" dirty="0"/>
              <a:t>3    Mer sällan</a:t>
            </a:r>
          </a:p>
          <a:p>
            <a:pPr algn="l" rtl="0">
              <a:lnSpc>
                <a:spcPts val="1300"/>
              </a:lnSpc>
            </a:pPr>
            <a:r>
              <a:rPr lang="sv-fi" sz="1000" b="0" i="0" u="none" baseline="0" dirty="0"/>
              <a:t>4    Använder inte alls</a:t>
            </a:r>
          </a:p>
        </p:txBody>
      </p:sp>
      <p:sp>
        <p:nvSpPr>
          <p:cNvPr id="29" name="Tekstiruutu 28">
            <a:extLst>
              <a:ext uri="{FF2B5EF4-FFF2-40B4-BE49-F238E27FC236}">
                <a16:creationId xmlns:a16="http://schemas.microsoft.com/office/drawing/2014/main" id="{73B94E01-6258-4D10-A759-AC08DF4DE9F6}"/>
              </a:ext>
            </a:extLst>
          </p:cNvPr>
          <p:cNvSpPr txBox="1"/>
          <p:nvPr/>
        </p:nvSpPr>
        <p:spPr>
          <a:xfrm>
            <a:off x="3101596" y="917899"/>
            <a:ext cx="1831241" cy="3259867"/>
          </a:xfrm>
          <a:prstGeom prst="rect">
            <a:avLst/>
          </a:prstGeom>
          <a:noFill/>
        </p:spPr>
        <p:txBody>
          <a:bodyPr wrap="square" rtlCol="0">
            <a:spAutoFit/>
          </a:bodyPr>
          <a:lstStyle/>
          <a:p>
            <a:pPr algn="l" rtl="0">
              <a:lnSpc>
                <a:spcPts val="1300"/>
              </a:lnSpc>
            </a:pPr>
            <a:r>
              <a:rPr lang="sv-fi" sz="1000" b="1" i="0" u="none" baseline="0">
                <a:solidFill>
                  <a:schemeClr val="accent2"/>
                </a:solidFill>
              </a:rPr>
              <a:t>Landskap:</a:t>
            </a:r>
          </a:p>
          <a:p>
            <a:pPr algn="l" rtl="0">
              <a:lnSpc>
                <a:spcPts val="1300"/>
              </a:lnSpc>
            </a:pPr>
            <a:r>
              <a:rPr lang="sv-fi" sz="1000" b="0" i="0" u="none" baseline="0"/>
              <a:t>1    Nyland</a:t>
            </a:r>
          </a:p>
          <a:p>
            <a:pPr algn="l" rtl="0">
              <a:lnSpc>
                <a:spcPts val="1300"/>
              </a:lnSpc>
            </a:pPr>
            <a:r>
              <a:rPr lang="sv-fi" sz="1000" b="0" i="0" u="none" baseline="0"/>
              <a:t>2    Egentliga Finland</a:t>
            </a:r>
          </a:p>
          <a:p>
            <a:pPr algn="l" rtl="0">
              <a:lnSpc>
                <a:spcPts val="1300"/>
              </a:lnSpc>
            </a:pPr>
            <a:r>
              <a:rPr lang="sv-fi" sz="1000" b="0" i="0" u="none" baseline="0"/>
              <a:t>4    Satakunta</a:t>
            </a:r>
          </a:p>
          <a:p>
            <a:pPr algn="l" rtl="0">
              <a:lnSpc>
                <a:spcPts val="1300"/>
              </a:lnSpc>
            </a:pPr>
            <a:r>
              <a:rPr lang="sv-fi" sz="1000" b="0" i="0" u="none" baseline="0"/>
              <a:t>5    Egentliga Tavastland</a:t>
            </a:r>
          </a:p>
          <a:p>
            <a:pPr algn="l" rtl="0">
              <a:lnSpc>
                <a:spcPts val="1300"/>
              </a:lnSpc>
            </a:pPr>
            <a:r>
              <a:rPr lang="sv-fi" sz="1000" b="0" i="0" u="none" baseline="0"/>
              <a:t>6    Birkaland</a:t>
            </a:r>
          </a:p>
          <a:p>
            <a:pPr algn="l" rtl="0">
              <a:lnSpc>
                <a:spcPts val="1300"/>
              </a:lnSpc>
            </a:pPr>
            <a:r>
              <a:rPr lang="sv-fi" sz="1000" b="0" i="0" u="none" baseline="0"/>
              <a:t>7    Päijänne-Tavastland</a:t>
            </a:r>
          </a:p>
          <a:p>
            <a:pPr algn="l" rtl="0">
              <a:lnSpc>
                <a:spcPts val="1300"/>
              </a:lnSpc>
            </a:pPr>
            <a:r>
              <a:rPr lang="sv-fi" sz="1000" b="0" i="0" u="none" baseline="0"/>
              <a:t>8    Kymmenedalen</a:t>
            </a:r>
          </a:p>
          <a:p>
            <a:pPr algn="l" rtl="0">
              <a:lnSpc>
                <a:spcPts val="1300"/>
              </a:lnSpc>
            </a:pPr>
            <a:r>
              <a:rPr lang="sv-fi" sz="1000" b="0" i="0" u="none" baseline="0"/>
              <a:t>9    Södra Karelen</a:t>
            </a:r>
          </a:p>
          <a:p>
            <a:pPr algn="l" rtl="0">
              <a:lnSpc>
                <a:spcPts val="1300"/>
              </a:lnSpc>
            </a:pPr>
            <a:r>
              <a:rPr lang="sv-fi" sz="1000" b="0" i="0" u="none" baseline="0"/>
              <a:t>10  Södra Savolax</a:t>
            </a:r>
          </a:p>
          <a:p>
            <a:pPr algn="l" rtl="0">
              <a:lnSpc>
                <a:spcPts val="1300"/>
              </a:lnSpc>
            </a:pPr>
            <a:r>
              <a:rPr lang="sv-fi" sz="1000" b="0" i="0" u="none" baseline="0"/>
              <a:t>11  Norra Savolax</a:t>
            </a:r>
          </a:p>
          <a:p>
            <a:pPr algn="l" rtl="0">
              <a:lnSpc>
                <a:spcPts val="1300"/>
              </a:lnSpc>
            </a:pPr>
            <a:r>
              <a:rPr lang="sv-fi" sz="1000" b="0" i="0" u="none" baseline="0"/>
              <a:t>12  Norra Karelen</a:t>
            </a:r>
          </a:p>
          <a:p>
            <a:pPr algn="l" rtl="0">
              <a:lnSpc>
                <a:spcPts val="1300"/>
              </a:lnSpc>
            </a:pPr>
            <a:r>
              <a:rPr lang="sv-fi" sz="1000" b="0" i="0" u="none" baseline="0"/>
              <a:t>13  Mellersta Finland</a:t>
            </a:r>
          </a:p>
          <a:p>
            <a:pPr algn="l" rtl="0">
              <a:lnSpc>
                <a:spcPts val="1300"/>
              </a:lnSpc>
            </a:pPr>
            <a:r>
              <a:rPr lang="sv-fi" sz="1000" b="0" i="0" u="none" baseline="0"/>
              <a:t>14  Södra Österbotten</a:t>
            </a:r>
          </a:p>
          <a:p>
            <a:pPr algn="l" rtl="0">
              <a:lnSpc>
                <a:spcPts val="1300"/>
              </a:lnSpc>
            </a:pPr>
            <a:r>
              <a:rPr lang="sv-fi" sz="1000" b="0" i="0" u="none" baseline="0"/>
              <a:t>15  Österbotten</a:t>
            </a:r>
          </a:p>
          <a:p>
            <a:pPr algn="l" rtl="0">
              <a:lnSpc>
                <a:spcPts val="1300"/>
              </a:lnSpc>
            </a:pPr>
            <a:r>
              <a:rPr lang="sv-fi" sz="1000" b="0" i="0" u="none" baseline="0"/>
              <a:t>16  Mellersta Österbotten</a:t>
            </a:r>
          </a:p>
          <a:p>
            <a:pPr algn="l" rtl="0">
              <a:lnSpc>
                <a:spcPts val="1300"/>
              </a:lnSpc>
            </a:pPr>
            <a:r>
              <a:rPr lang="sv-fi" sz="1000" b="0" i="0" u="none" baseline="0"/>
              <a:t>17  Norra Österbotten</a:t>
            </a:r>
          </a:p>
          <a:p>
            <a:pPr algn="l" rtl="0">
              <a:lnSpc>
                <a:spcPts val="1300"/>
              </a:lnSpc>
            </a:pPr>
            <a:r>
              <a:rPr lang="sv-fi" sz="1000" b="0" i="0" u="none" baseline="0"/>
              <a:t>18  Kajanaland</a:t>
            </a:r>
          </a:p>
          <a:p>
            <a:pPr algn="l" rtl="0">
              <a:lnSpc>
                <a:spcPts val="1300"/>
              </a:lnSpc>
            </a:pPr>
            <a:r>
              <a:rPr lang="sv-fi" sz="1000" b="0" i="0" u="none" baseline="0"/>
              <a:t>19  Lappland</a:t>
            </a:r>
          </a:p>
        </p:txBody>
      </p:sp>
      <p:sp>
        <p:nvSpPr>
          <p:cNvPr id="30" name="Tekstiruutu 29">
            <a:extLst>
              <a:ext uri="{FF2B5EF4-FFF2-40B4-BE49-F238E27FC236}">
                <a16:creationId xmlns:a16="http://schemas.microsoft.com/office/drawing/2014/main" id="{D1E920B7-A284-48E3-86E4-14FB86CDE522}"/>
              </a:ext>
            </a:extLst>
          </p:cNvPr>
          <p:cNvSpPr txBox="1"/>
          <p:nvPr/>
        </p:nvSpPr>
        <p:spPr>
          <a:xfrm>
            <a:off x="510083" y="1776960"/>
            <a:ext cx="2111006" cy="925894"/>
          </a:xfrm>
          <a:prstGeom prst="rect">
            <a:avLst/>
          </a:prstGeom>
          <a:noFill/>
        </p:spPr>
        <p:txBody>
          <a:bodyPr wrap="square" rtlCol="0">
            <a:spAutoFit/>
          </a:bodyPr>
          <a:lstStyle/>
          <a:p>
            <a:pPr algn="l" rtl="0">
              <a:lnSpc>
                <a:spcPts val="1300"/>
              </a:lnSpc>
            </a:pPr>
            <a:r>
              <a:rPr lang="sv-fi" sz="1000" b="1" i="0" u="none" baseline="0">
                <a:solidFill>
                  <a:schemeClr val="accent2"/>
                </a:solidFill>
              </a:rPr>
              <a:t>Standardindelning:</a:t>
            </a:r>
          </a:p>
          <a:p>
            <a:pPr algn="l" rtl="0">
              <a:lnSpc>
                <a:spcPts val="1300"/>
              </a:lnSpc>
            </a:pPr>
            <a:r>
              <a:rPr lang="sv-fi" sz="1000" b="0" i="0" u="none" baseline="0"/>
              <a:t>1    15–24 år</a:t>
            </a:r>
          </a:p>
          <a:p>
            <a:pPr algn="l" rtl="0">
              <a:lnSpc>
                <a:spcPts val="1300"/>
              </a:lnSpc>
            </a:pPr>
            <a:r>
              <a:rPr lang="sv-fi" sz="1000" b="0" i="0" u="none" baseline="0"/>
              <a:t>2    25–34 år</a:t>
            </a:r>
          </a:p>
          <a:p>
            <a:pPr algn="l" rtl="0">
              <a:lnSpc>
                <a:spcPts val="1300"/>
              </a:lnSpc>
            </a:pPr>
            <a:r>
              <a:rPr lang="sv-fi" sz="1000" b="0" i="0" u="none" baseline="0"/>
              <a:t>3    35–49 år</a:t>
            </a:r>
          </a:p>
          <a:p>
            <a:pPr algn="l" rtl="0">
              <a:lnSpc>
                <a:spcPts val="1300"/>
              </a:lnSpc>
            </a:pPr>
            <a:r>
              <a:rPr lang="sv-fi" sz="1000" b="0" i="0" u="none" baseline="0"/>
              <a:t>4    50–79 år</a:t>
            </a:r>
          </a:p>
        </p:txBody>
      </p:sp>
      <p:sp>
        <p:nvSpPr>
          <p:cNvPr id="34" name="Tekstiruutu 33">
            <a:extLst>
              <a:ext uri="{FF2B5EF4-FFF2-40B4-BE49-F238E27FC236}">
                <a16:creationId xmlns:a16="http://schemas.microsoft.com/office/drawing/2014/main" id="{90D14B2F-743B-4DAD-9A2D-8AF9BD5BF347}"/>
              </a:ext>
            </a:extLst>
          </p:cNvPr>
          <p:cNvSpPr txBox="1"/>
          <p:nvPr/>
        </p:nvSpPr>
        <p:spPr>
          <a:xfrm>
            <a:off x="510082" y="2718209"/>
            <a:ext cx="2345963" cy="1426031"/>
          </a:xfrm>
          <a:prstGeom prst="rect">
            <a:avLst/>
          </a:prstGeom>
          <a:noFill/>
        </p:spPr>
        <p:txBody>
          <a:bodyPr wrap="square" rtlCol="0">
            <a:spAutoFit/>
          </a:bodyPr>
          <a:lstStyle/>
          <a:p>
            <a:pPr algn="l" rtl="0">
              <a:lnSpc>
                <a:spcPts val="1300"/>
              </a:lnSpc>
            </a:pPr>
            <a:r>
              <a:rPr lang="sv-fi" sz="1000" b="1" i="0" u="none" baseline="0" dirty="0">
                <a:solidFill>
                  <a:schemeClr val="accent2"/>
                </a:solidFill>
              </a:rPr>
              <a:t>Boendekommun:</a:t>
            </a:r>
          </a:p>
          <a:p>
            <a:pPr algn="l" rtl="0">
              <a:lnSpc>
                <a:spcPts val="1300"/>
              </a:lnSpc>
            </a:pPr>
            <a:r>
              <a:rPr lang="sv-fi" sz="1000" b="0" i="0" u="none" baseline="0" dirty="0"/>
              <a:t>1    Helsingfors</a:t>
            </a:r>
          </a:p>
          <a:p>
            <a:pPr algn="l" rtl="0">
              <a:lnSpc>
                <a:spcPts val="1300"/>
              </a:lnSpc>
            </a:pPr>
            <a:r>
              <a:rPr lang="sv-fi" sz="1000" b="0" i="0" u="none" baseline="0" dirty="0"/>
              <a:t>2    Esbo, Vanda eller Grankulla</a:t>
            </a:r>
          </a:p>
          <a:p>
            <a:pPr algn="l" rtl="0">
              <a:lnSpc>
                <a:spcPts val="1300"/>
              </a:lnSpc>
            </a:pPr>
            <a:r>
              <a:rPr lang="sv-fi" sz="1000" b="0" i="0" u="none" baseline="0" dirty="0"/>
              <a:t>3    Annan kommun i huvudstadsregionen</a:t>
            </a:r>
          </a:p>
          <a:p>
            <a:pPr algn="l" rtl="0">
              <a:lnSpc>
                <a:spcPts val="1300"/>
              </a:lnSpc>
            </a:pPr>
            <a:r>
              <a:rPr lang="sv-fi" sz="1000" b="0" i="0" u="none" baseline="0" dirty="0"/>
              <a:t>4    Åbo eller Tammerfors</a:t>
            </a:r>
          </a:p>
          <a:p>
            <a:pPr algn="l" rtl="0">
              <a:lnSpc>
                <a:spcPts val="1300"/>
              </a:lnSpc>
            </a:pPr>
            <a:r>
              <a:rPr lang="sv-fi" sz="1000" b="0" i="0" u="none" baseline="0" dirty="0"/>
              <a:t>5    Annan stad med över 50 000 invånare</a:t>
            </a:r>
          </a:p>
          <a:p>
            <a:pPr algn="l" rtl="0">
              <a:lnSpc>
                <a:spcPts val="1300"/>
              </a:lnSpc>
            </a:pPr>
            <a:r>
              <a:rPr lang="sv-fi" sz="1000" b="0" i="0" u="none" baseline="0" dirty="0"/>
              <a:t>6    Annan stad</a:t>
            </a:r>
          </a:p>
          <a:p>
            <a:pPr algn="l" rtl="0">
              <a:lnSpc>
                <a:spcPts val="1300"/>
              </a:lnSpc>
            </a:pPr>
            <a:r>
              <a:rPr lang="sv-fi" sz="1000" b="0" i="0" u="none" baseline="0" dirty="0"/>
              <a:t>7    Annan kommun</a:t>
            </a:r>
          </a:p>
        </p:txBody>
      </p:sp>
      <p:sp>
        <p:nvSpPr>
          <p:cNvPr id="35" name="Tekstiruutu 34">
            <a:extLst>
              <a:ext uri="{FF2B5EF4-FFF2-40B4-BE49-F238E27FC236}">
                <a16:creationId xmlns:a16="http://schemas.microsoft.com/office/drawing/2014/main" id="{673455F4-ADCC-4528-8240-C31B20584F60}"/>
              </a:ext>
            </a:extLst>
          </p:cNvPr>
          <p:cNvSpPr txBox="1"/>
          <p:nvPr/>
        </p:nvSpPr>
        <p:spPr>
          <a:xfrm>
            <a:off x="480860" y="4123618"/>
            <a:ext cx="2297611" cy="925894"/>
          </a:xfrm>
          <a:prstGeom prst="rect">
            <a:avLst/>
          </a:prstGeom>
          <a:noFill/>
        </p:spPr>
        <p:txBody>
          <a:bodyPr wrap="square" rtlCol="0">
            <a:spAutoFit/>
          </a:bodyPr>
          <a:lstStyle/>
          <a:p>
            <a:pPr algn="l" rtl="0">
              <a:lnSpc>
                <a:spcPts val="1300"/>
              </a:lnSpc>
            </a:pPr>
            <a:r>
              <a:rPr lang="sv-fi" sz="1000" b="1" i="0" u="none" baseline="0">
                <a:solidFill>
                  <a:schemeClr val="accent2"/>
                </a:solidFill>
              </a:rPr>
              <a:t>Storområde:</a:t>
            </a:r>
          </a:p>
          <a:p>
            <a:pPr algn="l" rtl="0">
              <a:lnSpc>
                <a:spcPts val="1300"/>
              </a:lnSpc>
            </a:pPr>
            <a:r>
              <a:rPr lang="sv-fi" sz="1000" b="0" i="0" u="none" baseline="0"/>
              <a:t>1    Helsingfors-Nyland</a:t>
            </a:r>
          </a:p>
          <a:p>
            <a:pPr algn="l" rtl="0">
              <a:lnSpc>
                <a:spcPts val="1300"/>
              </a:lnSpc>
            </a:pPr>
            <a:r>
              <a:rPr lang="sv-fi" sz="1000" b="0" i="0" u="none" baseline="0"/>
              <a:t>2    Södra Finland</a:t>
            </a:r>
          </a:p>
          <a:p>
            <a:pPr algn="l" rtl="0">
              <a:lnSpc>
                <a:spcPts val="1300"/>
              </a:lnSpc>
            </a:pPr>
            <a:r>
              <a:rPr lang="sv-fi" sz="1000" b="0" i="0" u="none" baseline="0"/>
              <a:t>3    Västra Finland</a:t>
            </a:r>
          </a:p>
          <a:p>
            <a:pPr algn="l" rtl="0">
              <a:lnSpc>
                <a:spcPts val="1300"/>
              </a:lnSpc>
            </a:pPr>
            <a:r>
              <a:rPr lang="sv-fi" sz="1000" b="0" i="0" u="none" baseline="0"/>
              <a:t>4    Norra och Östra Finland</a:t>
            </a:r>
          </a:p>
        </p:txBody>
      </p:sp>
      <p:sp>
        <p:nvSpPr>
          <p:cNvPr id="36" name="Tekstiruutu 35">
            <a:extLst>
              <a:ext uri="{FF2B5EF4-FFF2-40B4-BE49-F238E27FC236}">
                <a16:creationId xmlns:a16="http://schemas.microsoft.com/office/drawing/2014/main" id="{8BCFD44F-73A1-4227-932B-2445C6EDBA41}"/>
              </a:ext>
            </a:extLst>
          </p:cNvPr>
          <p:cNvSpPr txBox="1"/>
          <p:nvPr/>
        </p:nvSpPr>
        <p:spPr>
          <a:xfrm>
            <a:off x="5047965" y="917899"/>
            <a:ext cx="2297611" cy="1084784"/>
          </a:xfrm>
          <a:prstGeom prst="rect">
            <a:avLst/>
          </a:prstGeom>
          <a:noFill/>
        </p:spPr>
        <p:txBody>
          <a:bodyPr wrap="square" rtlCol="0">
            <a:spAutoFit/>
          </a:bodyPr>
          <a:lstStyle/>
          <a:p>
            <a:pPr algn="l" rtl="0">
              <a:lnSpc>
                <a:spcPts val="1300"/>
              </a:lnSpc>
            </a:pPr>
            <a:r>
              <a:rPr lang="sv-fi" sz="1000" b="1" i="0" u="none" baseline="0" dirty="0">
                <a:solidFill>
                  <a:schemeClr val="accent2"/>
                </a:solidFill>
              </a:rPr>
              <a:t>Hushållets struktur</a:t>
            </a:r>
          </a:p>
          <a:p>
            <a:pPr algn="l" rtl="0">
              <a:lnSpc>
                <a:spcPts val="1300"/>
              </a:lnSpc>
            </a:pPr>
            <a:r>
              <a:rPr lang="sv-fi" sz="1000" b="0" i="0" u="none" baseline="0" dirty="0"/>
              <a:t>1    Enpersonshushåll</a:t>
            </a:r>
          </a:p>
          <a:p>
            <a:pPr algn="l" rtl="0">
              <a:lnSpc>
                <a:spcPts val="1300"/>
              </a:lnSpc>
            </a:pPr>
            <a:r>
              <a:rPr lang="sv-fi" sz="1000" b="0" i="0" u="none" baseline="0" dirty="0"/>
              <a:t>2    Barnlöst par</a:t>
            </a:r>
          </a:p>
          <a:p>
            <a:pPr algn="l" defTabSz="180975" rtl="0">
              <a:lnSpc>
                <a:spcPts val="1300"/>
              </a:lnSpc>
            </a:pPr>
            <a:r>
              <a:rPr lang="sv-fi" sz="1000" b="0" i="0" u="none" baseline="0" dirty="0"/>
              <a:t>3    (Annat) vuxenhushåll (endast över 	18-åringar)</a:t>
            </a:r>
          </a:p>
          <a:p>
            <a:pPr algn="l" rtl="0">
              <a:lnSpc>
                <a:spcPts val="1300"/>
              </a:lnSpc>
            </a:pPr>
            <a:r>
              <a:rPr lang="sv-fi" sz="1000" b="0" i="0" u="none" baseline="0" dirty="0"/>
              <a:t>4    Hushåll med barn</a:t>
            </a:r>
          </a:p>
        </p:txBody>
      </p:sp>
      <p:sp>
        <p:nvSpPr>
          <p:cNvPr id="37" name="Tekstiruutu 36">
            <a:extLst>
              <a:ext uri="{FF2B5EF4-FFF2-40B4-BE49-F238E27FC236}">
                <a16:creationId xmlns:a16="http://schemas.microsoft.com/office/drawing/2014/main" id="{625FD0AB-8164-4947-99AC-1F77A6626C79}"/>
              </a:ext>
            </a:extLst>
          </p:cNvPr>
          <p:cNvSpPr txBox="1"/>
          <p:nvPr/>
        </p:nvSpPr>
        <p:spPr>
          <a:xfrm>
            <a:off x="5047965" y="1957714"/>
            <a:ext cx="2297611" cy="425758"/>
          </a:xfrm>
          <a:prstGeom prst="rect">
            <a:avLst/>
          </a:prstGeom>
          <a:noFill/>
        </p:spPr>
        <p:txBody>
          <a:bodyPr wrap="square" rtlCol="0">
            <a:spAutoFit/>
          </a:bodyPr>
          <a:lstStyle/>
          <a:p>
            <a:pPr algn="l" rtl="0">
              <a:lnSpc>
                <a:spcPts val="1300"/>
              </a:lnSpc>
            </a:pPr>
            <a:r>
              <a:rPr lang="sv-fi" sz="1000" b="1" i="0" u="none" baseline="0">
                <a:solidFill>
                  <a:schemeClr val="accent2"/>
                </a:solidFill>
              </a:rPr>
              <a:t>Hushållets storlek:</a:t>
            </a:r>
          </a:p>
          <a:p>
            <a:pPr algn="l" rtl="0">
              <a:lnSpc>
                <a:spcPts val="1300"/>
              </a:lnSpc>
            </a:pPr>
            <a:r>
              <a:rPr lang="sv-fi" sz="1000" b="0" i="0" u="none" baseline="0"/>
              <a:t>     1–9 + personer</a:t>
            </a:r>
          </a:p>
        </p:txBody>
      </p:sp>
      <p:sp>
        <p:nvSpPr>
          <p:cNvPr id="38" name="Tekstiruutu 37">
            <a:extLst>
              <a:ext uri="{FF2B5EF4-FFF2-40B4-BE49-F238E27FC236}">
                <a16:creationId xmlns:a16="http://schemas.microsoft.com/office/drawing/2014/main" id="{91B4BF3C-D425-4148-9D0C-B40993D44C90}"/>
              </a:ext>
            </a:extLst>
          </p:cNvPr>
          <p:cNvSpPr txBox="1"/>
          <p:nvPr/>
        </p:nvSpPr>
        <p:spPr>
          <a:xfrm>
            <a:off x="5047964" y="2374241"/>
            <a:ext cx="2297611" cy="425758"/>
          </a:xfrm>
          <a:prstGeom prst="rect">
            <a:avLst/>
          </a:prstGeom>
          <a:noFill/>
        </p:spPr>
        <p:txBody>
          <a:bodyPr wrap="square" rtlCol="0">
            <a:spAutoFit/>
          </a:bodyPr>
          <a:lstStyle/>
          <a:p>
            <a:pPr algn="l" rtl="0">
              <a:lnSpc>
                <a:spcPts val="1300"/>
              </a:lnSpc>
            </a:pPr>
            <a:r>
              <a:rPr lang="sv-fi" sz="1000" b="1" i="0" u="none" baseline="0">
                <a:solidFill>
                  <a:schemeClr val="accent2"/>
                </a:solidFill>
              </a:rPr>
              <a:t>Ålder på de barn som bor hemma:</a:t>
            </a:r>
          </a:p>
          <a:p>
            <a:pPr algn="l" rtl="0">
              <a:lnSpc>
                <a:spcPts val="1300"/>
              </a:lnSpc>
            </a:pPr>
            <a:r>
              <a:rPr lang="sv-fi" sz="1000" b="0" i="0" u="none" baseline="0"/>
              <a:t>     0–17 år</a:t>
            </a:r>
          </a:p>
        </p:txBody>
      </p:sp>
      <p:sp>
        <p:nvSpPr>
          <p:cNvPr id="39" name="Tekstiruutu 38">
            <a:extLst>
              <a:ext uri="{FF2B5EF4-FFF2-40B4-BE49-F238E27FC236}">
                <a16:creationId xmlns:a16="http://schemas.microsoft.com/office/drawing/2014/main" id="{687CC775-B363-4E39-8200-816D0961681B}"/>
              </a:ext>
            </a:extLst>
          </p:cNvPr>
          <p:cNvSpPr txBox="1"/>
          <p:nvPr/>
        </p:nvSpPr>
        <p:spPr>
          <a:xfrm>
            <a:off x="5047965" y="3043012"/>
            <a:ext cx="1831241" cy="2926442"/>
          </a:xfrm>
          <a:prstGeom prst="rect">
            <a:avLst/>
          </a:prstGeom>
          <a:noFill/>
        </p:spPr>
        <p:txBody>
          <a:bodyPr wrap="square" rtlCol="0">
            <a:spAutoFit/>
          </a:bodyPr>
          <a:lstStyle/>
          <a:p>
            <a:pPr algn="l" rtl="0">
              <a:lnSpc>
                <a:spcPts val="1300"/>
              </a:lnSpc>
            </a:pPr>
            <a:r>
              <a:rPr lang="sv-fi" sz="1000" b="1" i="0" u="none" baseline="0">
                <a:solidFill>
                  <a:schemeClr val="accent2"/>
                </a:solidFill>
              </a:rPr>
              <a:t>Hushållets bruttoinkomster:</a:t>
            </a:r>
          </a:p>
          <a:p>
            <a:pPr algn="l" rtl="0">
              <a:lnSpc>
                <a:spcPts val="1300"/>
              </a:lnSpc>
            </a:pPr>
            <a:r>
              <a:rPr lang="sv-fi" sz="1000" b="0" i="0" u="none" baseline="0"/>
              <a:t>1    Under 10 001 euro/år</a:t>
            </a:r>
          </a:p>
          <a:p>
            <a:pPr algn="l" rtl="0">
              <a:lnSpc>
                <a:spcPts val="1300"/>
              </a:lnSpc>
            </a:pPr>
            <a:r>
              <a:rPr lang="sv-fi" sz="1000" b="0" i="0" u="none" baseline="0"/>
              <a:t>2    10 001–15 000 euro/år</a:t>
            </a:r>
          </a:p>
          <a:p>
            <a:pPr algn="l" rtl="0">
              <a:lnSpc>
                <a:spcPts val="1300"/>
              </a:lnSpc>
            </a:pPr>
            <a:r>
              <a:rPr lang="sv-fi" sz="1000" b="0" i="0" u="none" baseline="0"/>
              <a:t>3    15 001–20 000 euro/år</a:t>
            </a:r>
          </a:p>
          <a:p>
            <a:pPr algn="l" rtl="0">
              <a:lnSpc>
                <a:spcPts val="1300"/>
              </a:lnSpc>
            </a:pPr>
            <a:r>
              <a:rPr lang="sv-fi" sz="1000" b="0" i="0" u="none" baseline="0"/>
              <a:t>4    20 001–25 000 euro/år</a:t>
            </a:r>
          </a:p>
          <a:p>
            <a:pPr algn="l" rtl="0">
              <a:lnSpc>
                <a:spcPts val="1300"/>
              </a:lnSpc>
            </a:pPr>
            <a:r>
              <a:rPr lang="sv-fi" sz="1000" b="0" i="0" u="none" baseline="0"/>
              <a:t>5    25 001–30 000 euro/år</a:t>
            </a:r>
          </a:p>
          <a:p>
            <a:pPr algn="l" rtl="0">
              <a:lnSpc>
                <a:spcPts val="1300"/>
              </a:lnSpc>
            </a:pPr>
            <a:r>
              <a:rPr lang="sv-fi" sz="1000" b="0" i="0" u="none" baseline="0"/>
              <a:t>6    30 001–35 000 euro/år</a:t>
            </a:r>
          </a:p>
          <a:p>
            <a:pPr algn="l" rtl="0">
              <a:lnSpc>
                <a:spcPts val="1300"/>
              </a:lnSpc>
            </a:pPr>
            <a:r>
              <a:rPr lang="sv-fi" sz="1000" b="0" i="0" u="none" baseline="0"/>
              <a:t>7    35 001–40 000 euro/år</a:t>
            </a:r>
          </a:p>
          <a:p>
            <a:pPr algn="l" rtl="0">
              <a:lnSpc>
                <a:spcPts val="1300"/>
              </a:lnSpc>
            </a:pPr>
            <a:r>
              <a:rPr lang="sv-fi" sz="1000" b="0" i="0" u="none" baseline="0"/>
              <a:t>8    40 001–45 000 euro/år</a:t>
            </a:r>
          </a:p>
          <a:p>
            <a:pPr algn="l" rtl="0">
              <a:lnSpc>
                <a:spcPts val="1300"/>
              </a:lnSpc>
            </a:pPr>
            <a:r>
              <a:rPr lang="sv-fi" sz="1000" b="0" i="0" u="none" baseline="0"/>
              <a:t>9    45 001–50 000 euro/år</a:t>
            </a:r>
          </a:p>
          <a:p>
            <a:pPr algn="l" rtl="0">
              <a:lnSpc>
                <a:spcPts val="1300"/>
              </a:lnSpc>
            </a:pPr>
            <a:r>
              <a:rPr lang="sv-fi" sz="1000" b="0" i="0" u="none" baseline="0"/>
              <a:t>10  50 001–55 000 euro/år</a:t>
            </a:r>
          </a:p>
          <a:p>
            <a:pPr algn="l" rtl="0">
              <a:lnSpc>
                <a:spcPts val="1300"/>
              </a:lnSpc>
            </a:pPr>
            <a:r>
              <a:rPr lang="sv-fi" sz="1000" b="0" i="0" u="none" baseline="0"/>
              <a:t>11  55 001–60 000 euro/år</a:t>
            </a:r>
          </a:p>
          <a:p>
            <a:pPr algn="l" rtl="0">
              <a:lnSpc>
                <a:spcPts val="1300"/>
              </a:lnSpc>
            </a:pPr>
            <a:r>
              <a:rPr lang="sv-fi" sz="1000" b="0" i="0" u="none" baseline="0"/>
              <a:t>12  60 001–70 000 euro/år</a:t>
            </a:r>
          </a:p>
          <a:p>
            <a:pPr algn="l" rtl="0">
              <a:lnSpc>
                <a:spcPts val="1300"/>
              </a:lnSpc>
            </a:pPr>
            <a:r>
              <a:rPr lang="sv-fi" sz="1000" b="0" i="0" u="none" baseline="0"/>
              <a:t>13  70 001–80 000 euro/år</a:t>
            </a:r>
          </a:p>
          <a:p>
            <a:pPr algn="l" rtl="0">
              <a:lnSpc>
                <a:spcPts val="1300"/>
              </a:lnSpc>
            </a:pPr>
            <a:r>
              <a:rPr lang="sv-fi" sz="1000" b="0" i="0" u="none" baseline="0"/>
              <a:t>14  80 001–90 000 euro/år</a:t>
            </a:r>
          </a:p>
          <a:p>
            <a:pPr algn="l" rtl="0">
              <a:lnSpc>
                <a:spcPts val="1300"/>
              </a:lnSpc>
            </a:pPr>
            <a:r>
              <a:rPr lang="sv-fi" sz="1000" b="0" i="0" u="none" baseline="0"/>
              <a:t>15  Över 90 000 euro/år</a:t>
            </a:r>
          </a:p>
          <a:p>
            <a:pPr algn="l" rtl="0">
              <a:lnSpc>
                <a:spcPts val="1300"/>
              </a:lnSpc>
            </a:pPr>
            <a:r>
              <a:rPr lang="sv-fi" sz="1000" b="0" i="0" u="none" baseline="0"/>
              <a:t>16  Kan inte säga/vill inte svara</a:t>
            </a:r>
          </a:p>
        </p:txBody>
      </p:sp>
      <p:sp>
        <p:nvSpPr>
          <p:cNvPr id="31" name="Tekstiruutu 30">
            <a:extLst>
              <a:ext uri="{FF2B5EF4-FFF2-40B4-BE49-F238E27FC236}">
                <a16:creationId xmlns:a16="http://schemas.microsoft.com/office/drawing/2014/main" id="{E6C28557-E180-4A35-9091-9913FAF105A8}"/>
              </a:ext>
            </a:extLst>
          </p:cNvPr>
          <p:cNvSpPr txBox="1"/>
          <p:nvPr/>
        </p:nvSpPr>
        <p:spPr>
          <a:xfrm>
            <a:off x="10979098" y="6581001"/>
            <a:ext cx="1190625" cy="246221"/>
          </a:xfrm>
          <a:prstGeom prst="rect">
            <a:avLst/>
          </a:prstGeom>
          <a:noFill/>
        </p:spPr>
        <p:txBody>
          <a:bodyPr wrap="square" rtlCol="0">
            <a:spAutoFit/>
          </a:bodyPr>
          <a:lstStyle/>
          <a:p>
            <a:pPr algn="r" rtl="0"/>
            <a:r>
              <a:rPr lang="sv-fi" sz="1000" b="0" i="0" u="none" baseline="0">
                <a:solidFill>
                  <a:schemeClr val="tx1">
                    <a:lumMod val="85000"/>
                    <a:lumOff val="15000"/>
                  </a:schemeClr>
                </a:solidFill>
              </a:rPr>
              <a:t>AK 2.1.2019</a:t>
            </a:r>
          </a:p>
        </p:txBody>
      </p:sp>
      <p:cxnSp>
        <p:nvCxnSpPr>
          <p:cNvPr id="32" name="Suora yhdysviiva 31"/>
          <p:cNvCxnSpPr/>
          <p:nvPr/>
        </p:nvCxnSpPr>
        <p:spPr>
          <a:xfrm>
            <a:off x="2856046" y="935022"/>
            <a:ext cx="0" cy="5400000"/>
          </a:xfrm>
          <a:prstGeom prst="line">
            <a:avLst/>
          </a:prstGeom>
          <a:ln w="15875">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uora yhdysviiva 32"/>
          <p:cNvCxnSpPr/>
          <p:nvPr/>
        </p:nvCxnSpPr>
        <p:spPr>
          <a:xfrm>
            <a:off x="4864146" y="935022"/>
            <a:ext cx="0" cy="5400000"/>
          </a:xfrm>
          <a:prstGeom prst="line">
            <a:avLst/>
          </a:prstGeom>
          <a:ln w="15875">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uora yhdysviiva 39"/>
          <p:cNvCxnSpPr/>
          <p:nvPr/>
        </p:nvCxnSpPr>
        <p:spPr>
          <a:xfrm>
            <a:off x="7168071" y="935022"/>
            <a:ext cx="0" cy="5400000"/>
          </a:xfrm>
          <a:prstGeom prst="line">
            <a:avLst/>
          </a:prstGeom>
          <a:ln w="15875">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Päivämäärän paikkamerkki 1"/>
          <p:cNvSpPr>
            <a:spLocks noGrp="1"/>
          </p:cNvSpPr>
          <p:nvPr>
            <p:ph type="dt" sz="half" idx="10"/>
          </p:nvPr>
        </p:nvSpPr>
        <p:spPr/>
        <p:txBody>
          <a:bodyPr/>
          <a:lstStyle/>
          <a:p>
            <a:pPr rtl="0"/>
            <a:r>
              <a:rPr lang="sv-fi" b="0" i="0" u="none" baseline="0"/>
              <a:t>25.1.2022</a:t>
            </a:r>
          </a:p>
        </p:txBody>
      </p:sp>
      <p:sp>
        <p:nvSpPr>
          <p:cNvPr id="3" name="Alatunnisteen paikkamerkki 2"/>
          <p:cNvSpPr>
            <a:spLocks noGrp="1"/>
          </p:cNvSpPr>
          <p:nvPr>
            <p:ph type="ftr" sz="quarter" idx="11"/>
          </p:nvPr>
        </p:nvSpPr>
        <p:spPr/>
        <p:txBody>
          <a:bodyPr/>
          <a:lstStyle/>
          <a:p>
            <a:pPr algn="l" rtl="0"/>
            <a:r>
              <a:rPr lang="sv-fi" b="0" i="0" u="none" baseline="0"/>
              <a:t>25705, FRK, Ensamhetsbarometern, Ttu</a:t>
            </a:r>
          </a:p>
        </p:txBody>
      </p:sp>
      <p:sp>
        <p:nvSpPr>
          <p:cNvPr id="4" name="Dian numeron paikkamerkki 3"/>
          <p:cNvSpPr>
            <a:spLocks noGrp="1"/>
          </p:cNvSpPr>
          <p:nvPr>
            <p:ph type="sldNum" sz="quarter" idx="12"/>
          </p:nvPr>
        </p:nvSpPr>
        <p:spPr/>
        <p:txBody>
          <a:bodyPr/>
          <a:lstStyle/>
          <a:p>
            <a:pPr algn="r" rtl="0"/>
            <a:fld id="{45530FF3-944E-453D-AD86-280F662E2B3A}" type="slidenum">
              <a:rPr/>
              <a:t>25</a:t>
            </a:fld>
            <a:endParaRPr lang="sv-fi"/>
          </a:p>
        </p:txBody>
      </p:sp>
    </p:spTree>
    <p:extLst>
      <p:ext uri="{BB962C8B-B14F-4D97-AF65-F5344CB8AC3E}">
        <p14:creationId xmlns:p14="http://schemas.microsoft.com/office/powerpoint/2010/main" val="4241237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pPr rtl="0"/>
            <a:r>
              <a:rPr lang="sv-fi" b="0" i="0" u="none" baseline="0"/>
              <a:t>25.1.2022</a:t>
            </a:r>
          </a:p>
        </p:txBody>
      </p:sp>
      <p:sp>
        <p:nvSpPr>
          <p:cNvPr id="4" name="Alatunnisteen paikkamerkki 3"/>
          <p:cNvSpPr>
            <a:spLocks noGrp="1"/>
          </p:cNvSpPr>
          <p:nvPr>
            <p:ph type="ftr" sz="quarter" idx="11"/>
          </p:nvPr>
        </p:nvSpPr>
        <p:spPr/>
        <p:txBody>
          <a:bodyPr/>
          <a:lstStyle/>
          <a:p>
            <a:pPr algn="l" rtl="0"/>
            <a:r>
              <a:rPr lang="sv-fi" b="0" i="0" u="none" baseline="0"/>
              <a:t>25705, FRK, Ensamhetsbarometern, Ttu</a:t>
            </a:r>
          </a:p>
        </p:txBody>
      </p:sp>
      <p:sp>
        <p:nvSpPr>
          <p:cNvPr id="5" name="Dian numeron paikkamerkki 4"/>
          <p:cNvSpPr>
            <a:spLocks noGrp="1"/>
          </p:cNvSpPr>
          <p:nvPr>
            <p:ph type="sldNum" sz="quarter" idx="12"/>
          </p:nvPr>
        </p:nvSpPr>
        <p:spPr/>
        <p:txBody>
          <a:bodyPr/>
          <a:lstStyle/>
          <a:p>
            <a:pPr algn="r" rtl="0"/>
            <a:fld id="{45530FF3-944E-453D-AD86-280F662E2B3A}" type="slidenum">
              <a:rPr/>
              <a:t>3</a:t>
            </a:fld>
            <a:endParaRPr lang="sv-fi"/>
          </a:p>
        </p:txBody>
      </p:sp>
      <p:sp>
        <p:nvSpPr>
          <p:cNvPr id="2" name="Otsikko 1"/>
          <p:cNvSpPr>
            <a:spLocks noGrp="1"/>
          </p:cNvSpPr>
          <p:nvPr>
            <p:ph type="ctrTitle"/>
          </p:nvPr>
        </p:nvSpPr>
        <p:spPr>
          <a:xfrm>
            <a:off x="2497016" y="2706778"/>
            <a:ext cx="7561384" cy="1444445"/>
          </a:xfrm>
        </p:spPr>
        <p:txBody>
          <a:bodyPr>
            <a:normAutofit fontScale="90000"/>
          </a:bodyPr>
          <a:lstStyle/>
          <a:p>
            <a:pPr rtl="0"/>
            <a:r>
              <a:rPr lang="sv-fi" b="0" i="0" u="none" baseline="0"/>
              <a:t>Hur gjordes undersökningen?</a:t>
            </a:r>
          </a:p>
        </p:txBody>
      </p:sp>
    </p:spTree>
    <p:extLst>
      <p:ext uri="{BB962C8B-B14F-4D97-AF65-F5344CB8AC3E}">
        <p14:creationId xmlns:p14="http://schemas.microsoft.com/office/powerpoint/2010/main" val="421018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15479F9-7065-4301-82ED-E01942B736A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E60355EF-4F0C-4F75-A9A8-95F820BC8C21}"/>
              </a:ext>
            </a:extLst>
          </p:cNvPr>
          <p:cNvSpPr>
            <a:spLocks noGrp="1"/>
          </p:cNvSpPr>
          <p:nvPr>
            <p:ph type="ftr" sz="quarter" idx="11"/>
          </p:nvPr>
        </p:nvSpPr>
        <p:spPr/>
        <p:txBody>
          <a:bodyPr/>
          <a:lstStyle/>
          <a:p>
            <a:pPr algn="l" rtl="0"/>
            <a:r>
              <a:rPr lang="sv-fi" b="0" i="0" u="none" baseline="0"/>
              <a:t>25705, FRK, Ensamhetsbarometern, Ttu</a:t>
            </a:r>
            <a:endParaRPr lang="sv-fi" dirty="0"/>
          </a:p>
        </p:txBody>
      </p:sp>
      <p:sp>
        <p:nvSpPr>
          <p:cNvPr id="4" name="Dian numeron paikkamerkki 3">
            <a:extLst>
              <a:ext uri="{FF2B5EF4-FFF2-40B4-BE49-F238E27FC236}">
                <a16:creationId xmlns:a16="http://schemas.microsoft.com/office/drawing/2014/main" id="{4BB774EB-6B1C-488E-AED3-BA7A832C952A}"/>
              </a:ext>
            </a:extLst>
          </p:cNvPr>
          <p:cNvSpPr>
            <a:spLocks noGrp="1"/>
          </p:cNvSpPr>
          <p:nvPr>
            <p:ph type="sldNum" sz="quarter" idx="12"/>
          </p:nvPr>
        </p:nvSpPr>
        <p:spPr/>
        <p:txBody>
          <a:bodyPr/>
          <a:lstStyle/>
          <a:p>
            <a:pPr algn="r" rtl="0"/>
            <a:fld id="{45530FF3-944E-453D-AD86-280F662E2B3A}" type="slidenum">
              <a:rPr/>
              <a:t>4</a:t>
            </a:fld>
            <a:endParaRPr lang="sv-fi"/>
          </a:p>
        </p:txBody>
      </p:sp>
      <p:sp>
        <p:nvSpPr>
          <p:cNvPr id="5" name="Otsikko 4">
            <a:extLst>
              <a:ext uri="{FF2B5EF4-FFF2-40B4-BE49-F238E27FC236}">
                <a16:creationId xmlns:a16="http://schemas.microsoft.com/office/drawing/2014/main" id="{52A6D589-8B7D-4C76-8C26-1757D0194E34}"/>
              </a:ext>
            </a:extLst>
          </p:cNvPr>
          <p:cNvSpPr>
            <a:spLocks noGrp="1"/>
          </p:cNvSpPr>
          <p:nvPr>
            <p:ph type="title"/>
          </p:nvPr>
        </p:nvSpPr>
        <p:spPr/>
        <p:txBody>
          <a:bodyPr/>
          <a:lstStyle/>
          <a:p>
            <a:pPr algn="l" rtl="0"/>
            <a:r>
              <a:rPr lang="sv-fi" b="0" i="0" u="none" baseline="0"/>
              <a:t>Undersökningens genomförande</a:t>
            </a:r>
          </a:p>
        </p:txBody>
      </p:sp>
      <p:sp>
        <p:nvSpPr>
          <p:cNvPr id="6" name="Sisällön paikkamerkki 5">
            <a:extLst>
              <a:ext uri="{FF2B5EF4-FFF2-40B4-BE49-F238E27FC236}">
                <a16:creationId xmlns:a16="http://schemas.microsoft.com/office/drawing/2014/main" id="{5967EE28-42F8-4AE1-A372-388CB7233520}"/>
              </a:ext>
            </a:extLst>
          </p:cNvPr>
          <p:cNvSpPr>
            <a:spLocks noGrp="1"/>
          </p:cNvSpPr>
          <p:nvPr>
            <p:ph idx="1"/>
          </p:nvPr>
        </p:nvSpPr>
        <p:spPr/>
        <p:txBody>
          <a:bodyPr>
            <a:normAutofit fontScale="92500" lnSpcReduction="10000"/>
          </a:bodyPr>
          <a:lstStyle/>
          <a:p>
            <a:pPr algn="l" rtl="0"/>
            <a:r>
              <a:rPr lang="sv-fi" b="0" i="0" u="none" baseline="0"/>
              <a:t>Denna undersökning har genomförts av Taloustutkimus Oy på uppdrag av Finlands Röda Kors. I undersökningen utreddes åsikterna om olika faktorer med anknytning till ensamhet i Finland. </a:t>
            </a:r>
          </a:p>
          <a:p>
            <a:pPr algn="l" rtl="0"/>
            <a:r>
              <a:rPr lang="sv-fi" b="0" i="0" u="none" baseline="0"/>
              <a:t>Målgruppen var personer i åldern 15–84 år i Finland, med undantag för Åland. För respondenterna i åldern 15–79 år genomfördes undersökningen som en del av konsumentundersökningen Telebus, som görs varje vecka. Intervjuerna med 80–84-åringarna (50 st.) genomfördes som en separat telefonintervjuundersökning. I båda målgrupperna gjordes urvalet slumpmässigt i Bisnode Oy:s register över kontaktuppgifter. Undersökningen genomfördes som en datorstödd telefonintervju (CATI).</a:t>
            </a:r>
          </a:p>
          <a:p>
            <a:pPr algn="l" rtl="0"/>
            <a:r>
              <a:rPr lang="sv-fi" b="0" i="0" u="none" baseline="0"/>
              <a:t>1 055 personer deltog i undersökningen. Urvalet för undersökningen viktades enligt ålder, kön, bosättningsområde och hushållets storlek för att motsvara målgruppen. Urvalets oviktade och viktade struktur beskrivs i fliken Aineistorakenne (materialstruktur) i rapportens datatabeller. I tabellen anger det oviktade n-talet antalet intervjuade i de olika bakgrundsgrupperna och det viktade N-talet den motsvarande populationen i tusental (.000) personer. Den statistiska felmarginalen i undersökningens huvudresultat (kolumnen Total) med en signifikansnivå på 95 procent är som störst cirka ± 3,2 procentenheter.</a:t>
            </a:r>
          </a:p>
          <a:p>
            <a:pPr algn="l" rtl="0"/>
            <a:r>
              <a:rPr lang="sv-fi" b="0" i="0" u="none" baseline="0"/>
              <a:t>Intervjuerna genomfördes under tiden 10–20.1.2022. </a:t>
            </a:r>
          </a:p>
          <a:p>
            <a:pPr algn="l" rtl="0"/>
            <a:r>
              <a:rPr lang="sv-fi" b="0" i="0" u="none" baseline="0"/>
              <a:t>I resultatet användes ett t-test, som vid varje tabellerad bakgrundsvariabel testar huruvida resultatet avviker mer från de övriga respondenterna än vad andelen slumpmässig variation är på signifikansnivån på 95 procent. En färgad cell i en tabell visar att skillnaden är statistiskt signifikant. </a:t>
            </a:r>
          </a:p>
          <a:p>
            <a:pPr algn="l" rtl="0"/>
            <a:r>
              <a:rPr lang="sv-fi" b="0" i="0" u="none" baseline="0"/>
              <a:t>Respondenterna ombads separat att uppge könstillhörighet med hjälp av svarsalternativen </a:t>
            </a:r>
            <a:r>
              <a:rPr lang="sv-fi" b="0" i="1" u="none" baseline="0"/>
              <a:t>kvinna, man, annan </a:t>
            </a:r>
            <a:r>
              <a:rPr lang="sv-fi" b="0" i="0" u="none" baseline="0"/>
              <a:t>och </a:t>
            </a:r>
            <a:r>
              <a:rPr lang="sv-fi" b="0" i="1" u="none" baseline="0"/>
              <a:t>vill inte svara</a:t>
            </a:r>
            <a:r>
              <a:rPr lang="sv-fi" b="0" i="0" u="none" baseline="0"/>
              <a:t>. I materialet var antalet icke-binära eller personer som inte uppgett sin könstillhörighet fem stycken. Antalet respondenter är inte tillräckligt för att resultaten ska kunna granskas tillförlitligt som en grupp, så den aktuella gruppen granskas inte separat i rapporten. </a:t>
            </a:r>
          </a:p>
          <a:p>
            <a:pPr algn="l" rtl="0"/>
            <a:r>
              <a:rPr lang="sv-fi" b="0" i="0" u="none" baseline="0"/>
              <a:t>De frågor som ingick i uppdraget och de tillgängliga frågorna om bakgrundsuppgifter är bifogade till denna rapport. Undersökningsmaterialet förvaras och finns tillgängligt för ytterligare utskrifter under två års tid från rapporteringsdagen.</a:t>
            </a:r>
          </a:p>
          <a:p>
            <a:endParaRPr lang="sv-fi" dirty="0"/>
          </a:p>
          <a:p>
            <a:endParaRPr lang="sv-fi" dirty="0"/>
          </a:p>
        </p:txBody>
      </p:sp>
    </p:spTree>
    <p:extLst>
      <p:ext uri="{BB962C8B-B14F-4D97-AF65-F5344CB8AC3E}">
        <p14:creationId xmlns:p14="http://schemas.microsoft.com/office/powerpoint/2010/main" val="198698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pPr rtl="0"/>
            <a:r>
              <a:rPr lang="sv-fi" b="0" i="0" u="none" baseline="0"/>
              <a:t>25.1.2022</a:t>
            </a:r>
          </a:p>
        </p:txBody>
      </p:sp>
      <p:sp>
        <p:nvSpPr>
          <p:cNvPr id="4" name="Alatunnisteen paikkamerkki 3"/>
          <p:cNvSpPr>
            <a:spLocks noGrp="1"/>
          </p:cNvSpPr>
          <p:nvPr>
            <p:ph type="ftr" sz="quarter" idx="11"/>
          </p:nvPr>
        </p:nvSpPr>
        <p:spPr/>
        <p:txBody>
          <a:bodyPr/>
          <a:lstStyle/>
          <a:p>
            <a:pPr algn="l" rtl="0"/>
            <a:r>
              <a:rPr lang="sv-fi" b="0" i="0" u="none" baseline="0"/>
              <a:t>25705, FRK, Ensamhetsbarometern, Ttu</a:t>
            </a:r>
          </a:p>
        </p:txBody>
      </p:sp>
      <p:sp>
        <p:nvSpPr>
          <p:cNvPr id="5" name="Dian numeron paikkamerkki 4"/>
          <p:cNvSpPr>
            <a:spLocks noGrp="1"/>
          </p:cNvSpPr>
          <p:nvPr>
            <p:ph type="sldNum" sz="quarter" idx="12"/>
          </p:nvPr>
        </p:nvSpPr>
        <p:spPr/>
        <p:txBody>
          <a:bodyPr/>
          <a:lstStyle/>
          <a:p>
            <a:pPr algn="r" rtl="0"/>
            <a:fld id="{45530FF3-944E-453D-AD86-280F662E2B3A}" type="slidenum">
              <a:rPr/>
              <a:t>5</a:t>
            </a:fld>
            <a:endParaRPr lang="sv-fi"/>
          </a:p>
        </p:txBody>
      </p:sp>
      <p:sp>
        <p:nvSpPr>
          <p:cNvPr id="2" name="Otsikko 1"/>
          <p:cNvSpPr>
            <a:spLocks noGrp="1"/>
          </p:cNvSpPr>
          <p:nvPr>
            <p:ph type="ctrTitle"/>
          </p:nvPr>
        </p:nvSpPr>
        <p:spPr>
          <a:xfrm>
            <a:off x="2381250" y="2706778"/>
            <a:ext cx="7334249" cy="1444445"/>
          </a:xfrm>
        </p:spPr>
        <p:txBody>
          <a:bodyPr>
            <a:normAutofit fontScale="90000"/>
          </a:bodyPr>
          <a:lstStyle/>
          <a:p>
            <a:pPr rtl="0"/>
            <a:r>
              <a:rPr lang="sv-fi" b="0" i="0" u="none" baseline="0"/>
              <a:t>Sammanfattning av resultaten</a:t>
            </a:r>
          </a:p>
        </p:txBody>
      </p:sp>
    </p:spTree>
    <p:extLst>
      <p:ext uri="{BB962C8B-B14F-4D97-AF65-F5344CB8AC3E}">
        <p14:creationId xmlns:p14="http://schemas.microsoft.com/office/powerpoint/2010/main" val="272695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15479F9-7065-4301-82ED-E01942B736A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E60355EF-4F0C-4F75-A9A8-95F820BC8C21}"/>
              </a:ext>
            </a:extLst>
          </p:cNvPr>
          <p:cNvSpPr>
            <a:spLocks noGrp="1"/>
          </p:cNvSpPr>
          <p:nvPr>
            <p:ph type="ftr" sz="quarter" idx="11"/>
          </p:nvPr>
        </p:nvSpPr>
        <p:spPr/>
        <p:txBody>
          <a:bodyPr/>
          <a:lstStyle/>
          <a:p>
            <a:pPr algn="l" rtl="0"/>
            <a:r>
              <a:rPr lang="sv-fi" b="0" i="0" u="none" baseline="0"/>
              <a:t>25705, FRK, Ensamhetsbarometern, Ttu</a:t>
            </a:r>
            <a:endParaRPr lang="sv-fi" dirty="0"/>
          </a:p>
        </p:txBody>
      </p:sp>
      <p:sp>
        <p:nvSpPr>
          <p:cNvPr id="4" name="Dian numeron paikkamerkki 3">
            <a:extLst>
              <a:ext uri="{FF2B5EF4-FFF2-40B4-BE49-F238E27FC236}">
                <a16:creationId xmlns:a16="http://schemas.microsoft.com/office/drawing/2014/main" id="{4BB774EB-6B1C-488E-AED3-BA7A832C952A}"/>
              </a:ext>
            </a:extLst>
          </p:cNvPr>
          <p:cNvSpPr>
            <a:spLocks noGrp="1"/>
          </p:cNvSpPr>
          <p:nvPr>
            <p:ph type="sldNum" sz="quarter" idx="12"/>
          </p:nvPr>
        </p:nvSpPr>
        <p:spPr/>
        <p:txBody>
          <a:bodyPr/>
          <a:lstStyle/>
          <a:p>
            <a:pPr algn="r" rtl="0"/>
            <a:fld id="{45530FF3-944E-453D-AD86-280F662E2B3A}" type="slidenum">
              <a:rPr/>
              <a:t>6</a:t>
            </a:fld>
            <a:endParaRPr lang="sv-fi"/>
          </a:p>
        </p:txBody>
      </p:sp>
      <p:sp>
        <p:nvSpPr>
          <p:cNvPr id="5" name="Otsikko 4">
            <a:extLst>
              <a:ext uri="{FF2B5EF4-FFF2-40B4-BE49-F238E27FC236}">
                <a16:creationId xmlns:a16="http://schemas.microsoft.com/office/drawing/2014/main" id="{52A6D589-8B7D-4C76-8C26-1757D0194E34}"/>
              </a:ext>
            </a:extLst>
          </p:cNvPr>
          <p:cNvSpPr>
            <a:spLocks noGrp="1"/>
          </p:cNvSpPr>
          <p:nvPr>
            <p:ph type="title"/>
          </p:nvPr>
        </p:nvSpPr>
        <p:spPr/>
        <p:txBody>
          <a:bodyPr>
            <a:normAutofit/>
          </a:bodyPr>
          <a:lstStyle/>
          <a:p>
            <a:pPr algn="l" rtl="0"/>
            <a:r>
              <a:rPr lang="sv-fi" b="0" i="0" u="none" baseline="0"/>
              <a:t>Känslor av ensamhet, isolering och utanförskap</a:t>
            </a:r>
          </a:p>
        </p:txBody>
      </p:sp>
      <p:sp>
        <p:nvSpPr>
          <p:cNvPr id="6" name="Sisällön paikkamerkki 5">
            <a:extLst>
              <a:ext uri="{FF2B5EF4-FFF2-40B4-BE49-F238E27FC236}">
                <a16:creationId xmlns:a16="http://schemas.microsoft.com/office/drawing/2014/main" id="{5967EE28-42F8-4AE1-A372-388CB7233520}"/>
              </a:ext>
            </a:extLst>
          </p:cNvPr>
          <p:cNvSpPr>
            <a:spLocks noGrp="1"/>
          </p:cNvSpPr>
          <p:nvPr>
            <p:ph idx="1"/>
          </p:nvPr>
        </p:nvSpPr>
        <p:spPr/>
        <p:txBody>
          <a:bodyPr>
            <a:normAutofit fontScale="77500" lnSpcReduction="20000"/>
          </a:bodyPr>
          <a:lstStyle/>
          <a:p>
            <a:pPr algn="l" rtl="0"/>
            <a:r>
              <a:rPr lang="sv-fi" sz="1800" b="0" i="0" u="none" baseline="0"/>
              <a:t>I Finland uppger över hälften, 52 procent, att de känner sig ensamma åtminstone ibland. Två procent upplever ensamhet varje dag, fyra procent flera dagar i veckan, fem procent ungefär en gång i veckan, 13 procent några gånger i månaden och 28 procent några gånger om året. </a:t>
            </a:r>
          </a:p>
          <a:p>
            <a:pPr algn="l" rtl="0"/>
            <a:r>
              <a:rPr lang="sv-fi" sz="1800" b="0" i="0" u="none" baseline="0"/>
              <a:t>Elva procent upplever ensamhet ofta eller ständigt (en gång i veckan eller oftare), medan 24 procent av respondenterna känner sig ensamma då och då (några gånger i veckan eller oftare). </a:t>
            </a:r>
          </a:p>
          <a:p>
            <a:pPr algn="l" rtl="0"/>
            <a:r>
              <a:rPr lang="sv-fi" sz="1800" b="0" i="0" u="none" baseline="0"/>
              <a:t>Känslor av ensamhet är på det hela taget vanligare bland 15–24-åringar och 25–34-åringar än bland personer som är äldre än det. I synnerhet de respondenter som är under 25 år, de som studerar, de som har lägst inkomster och de som bor ensamma kände sig ensamma ofta eller ständigt. I ovanstående grupper finns överlappningar, eftersom unga ofta har låga inkomster och det bland yngre är vanligare att bo ensam än i de äldre åldersklasserna. I samma grupper är det även vanligt att ensamhet förekommer då och då. Bland respondenterna över 65 år finns dock en stor andel som upplever ensamhet dagligen, trots att det bland de äldre i genomsnitt finns fler som aldrig känner sig ensamma. </a:t>
            </a:r>
          </a:p>
          <a:p>
            <a:pPr algn="l" rtl="0"/>
            <a:r>
              <a:rPr lang="sv-fi" sz="1800" b="0" i="0" u="none" baseline="0"/>
              <a:t>I Finland upplever över hälften (54 procent) känslor av isolering åtminstone ibland. Så känner tre procent dagligen, sex procent flera dagar i veckan och åtta procent ungefär en gång i veckan. 15 procent upplever känslor av isolering några gånger i månaden och 22 procent några gånger om året. I synnerhet respondenterna i åldern 25–34 år och yngre, 15–24 år, upplever känslor av isolering. Bland respondenterna över 65 år upplever fler än genomsnittet känslor av isolering dagligen, trots att man i de äldre åldersgrupperna annars känner sig mindre isolerade än i de yngre. Ju lägre inkomster en respondent har, desto oftare upplever hen känslor av isolering. I enpersonshushåll upplevs känslor av isolering oftare än i andra boendeformer. </a:t>
            </a:r>
          </a:p>
          <a:p>
            <a:pPr algn="l" rtl="0"/>
            <a:r>
              <a:rPr lang="sv-fi" sz="1800" b="0" i="0" u="none" baseline="0"/>
              <a:t>48 procent upplever åtminstone ibland känslor av utanförskap. Sådana känslor har en procent dagligen, två procent flera dagar i veckan, fyra procent omkring en gång i veckan och elva procent några gånger i månaden. 29 procent känner sig lämnade utanför några gånger om året. Bilden som beskriver känslan av utanförskap per åldersgrupp är ganska lik den som beskriver känslan av ensamhet och isolering: mest är det personer i åldrarna 15–24 år och 25–34 år som upplever den. Personer över 65 år upplever dessa känslor i minst utsträckning, men återigen är känslor av utanförskap dagligen vanliga bland 65–84-åringarna. På samma sätt visar undersökningen att de respondenter som har lägst inkomster och de som bor ensamma är de grupper som oftast upplever känslor av utanförskap. </a:t>
            </a:r>
          </a:p>
          <a:p>
            <a:pPr algn="l" rtl="0"/>
            <a:r>
              <a:rPr lang="sv-fi" sz="1800" b="0" i="0" u="none" baseline="0"/>
              <a:t>Kvinnor upplever var och en av de ovanstående känslorna något oftare än män. Av yrkesgrupperna framträder studerande och skolelever som den grupp som upplever känslor av isolering, utanförskap och ensamhet klart oftare än andra. Känslor av ensamhet, isolering och utanförskap verkar drabba i synnerhet unga. När det gäller den äldre befolkningen upplevs dessa känslor kanske inte lika ofta på åldersgruppsnivå som bland unga, men bland den äldre befolkningen finns det i genomsnitt fler som känner sig ensamma dagligen. </a:t>
            </a:r>
          </a:p>
          <a:p>
            <a:endParaRPr lang="sv-fi" sz="1800" dirty="0"/>
          </a:p>
          <a:p>
            <a:endParaRPr lang="sv-fi" dirty="0"/>
          </a:p>
        </p:txBody>
      </p:sp>
    </p:spTree>
    <p:extLst>
      <p:ext uri="{BB962C8B-B14F-4D97-AF65-F5344CB8AC3E}">
        <p14:creationId xmlns:p14="http://schemas.microsoft.com/office/powerpoint/2010/main" val="342355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15479F9-7065-4301-82ED-E01942B736A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E60355EF-4F0C-4F75-A9A8-95F820BC8C21}"/>
              </a:ext>
            </a:extLst>
          </p:cNvPr>
          <p:cNvSpPr>
            <a:spLocks noGrp="1"/>
          </p:cNvSpPr>
          <p:nvPr>
            <p:ph type="ftr" sz="quarter" idx="11"/>
          </p:nvPr>
        </p:nvSpPr>
        <p:spPr/>
        <p:txBody>
          <a:bodyPr/>
          <a:lstStyle/>
          <a:p>
            <a:pPr algn="l" rtl="0"/>
            <a:r>
              <a:rPr lang="sv-fi" b="0" i="0" u="none" baseline="0"/>
              <a:t>25705, FRK, Ensamhetsbarometern, Ttu</a:t>
            </a:r>
            <a:endParaRPr lang="sv-fi" dirty="0"/>
          </a:p>
        </p:txBody>
      </p:sp>
      <p:sp>
        <p:nvSpPr>
          <p:cNvPr id="4" name="Dian numeron paikkamerkki 3">
            <a:extLst>
              <a:ext uri="{FF2B5EF4-FFF2-40B4-BE49-F238E27FC236}">
                <a16:creationId xmlns:a16="http://schemas.microsoft.com/office/drawing/2014/main" id="{4BB774EB-6B1C-488E-AED3-BA7A832C952A}"/>
              </a:ext>
            </a:extLst>
          </p:cNvPr>
          <p:cNvSpPr>
            <a:spLocks noGrp="1"/>
          </p:cNvSpPr>
          <p:nvPr>
            <p:ph type="sldNum" sz="quarter" idx="12"/>
          </p:nvPr>
        </p:nvSpPr>
        <p:spPr/>
        <p:txBody>
          <a:bodyPr/>
          <a:lstStyle/>
          <a:p>
            <a:pPr algn="r" rtl="0"/>
            <a:fld id="{45530FF3-944E-453D-AD86-280F662E2B3A}" type="slidenum">
              <a:rPr/>
              <a:t>7</a:t>
            </a:fld>
            <a:endParaRPr lang="sv-fi"/>
          </a:p>
        </p:txBody>
      </p:sp>
      <p:sp>
        <p:nvSpPr>
          <p:cNvPr id="5" name="Otsikko 4">
            <a:extLst>
              <a:ext uri="{FF2B5EF4-FFF2-40B4-BE49-F238E27FC236}">
                <a16:creationId xmlns:a16="http://schemas.microsoft.com/office/drawing/2014/main" id="{52A6D589-8B7D-4C76-8C26-1757D0194E34}"/>
              </a:ext>
            </a:extLst>
          </p:cNvPr>
          <p:cNvSpPr>
            <a:spLocks noGrp="1"/>
          </p:cNvSpPr>
          <p:nvPr>
            <p:ph type="title"/>
          </p:nvPr>
        </p:nvSpPr>
        <p:spPr/>
        <p:txBody>
          <a:bodyPr>
            <a:normAutofit/>
          </a:bodyPr>
          <a:lstStyle/>
          <a:p>
            <a:pPr algn="l" rtl="0"/>
            <a:r>
              <a:rPr lang="sv-fi" b="0" i="0" u="none" baseline="0"/>
              <a:t>Ensamhetskänslans styrka och varaktighet </a:t>
            </a:r>
          </a:p>
        </p:txBody>
      </p:sp>
      <p:sp>
        <p:nvSpPr>
          <p:cNvPr id="6" name="Sisällön paikkamerkki 5">
            <a:extLst>
              <a:ext uri="{FF2B5EF4-FFF2-40B4-BE49-F238E27FC236}">
                <a16:creationId xmlns:a16="http://schemas.microsoft.com/office/drawing/2014/main" id="{5967EE28-42F8-4AE1-A372-388CB7233520}"/>
              </a:ext>
            </a:extLst>
          </p:cNvPr>
          <p:cNvSpPr>
            <a:spLocks noGrp="1"/>
          </p:cNvSpPr>
          <p:nvPr>
            <p:ph idx="1"/>
          </p:nvPr>
        </p:nvSpPr>
        <p:spPr/>
        <p:txBody>
          <a:bodyPr>
            <a:normAutofit/>
          </a:bodyPr>
          <a:lstStyle/>
          <a:p>
            <a:pPr algn="l" rtl="0"/>
            <a:r>
              <a:rPr lang="sv-fi" b="0" i="0" u="none" baseline="0"/>
              <a:t>Av de respondenter som kände sig ensamma åtminstone ibland frågades hur stark känslan av ensamhet är. Ungefär två tredjedelar upplever att känslan är svag, 19 procent uppger att den är mycket svag och 46 procent att den är svag. 27 procent av respondenterna upplever att känslan av ensamhet är måttlig, sex procent att den är stark och en procent att den är mycket stark. Återigen är känslan starkare bland 15–24-åringarna och 25–34-åringarna samt bland de personer över 65 år som upplever känslan dagligen än bland de som är mellan 35 och 64 år. 15–24-åringar, studerande/skolelever och respondenter med låga inkomster upplever mer än genomsnittet en stark känsla av ensamhet. I stora städer upplever man en stark känsla av ensamhet oftare än på landsbygden. </a:t>
            </a:r>
          </a:p>
          <a:p>
            <a:pPr algn="l" rtl="0"/>
            <a:r>
              <a:rPr lang="sv-fi" b="0" i="0" u="none" baseline="0"/>
              <a:t>När man frågar hur länge ensamheten har pågått är resultaten spridda. Ensamheten verkar vara antingen ganska kortvarig eller så ett mer eller mindre permanent tillstånd.  Omkring en femtedel, 21 procent, uppger att ensamheten har pågått i dagar. Hos en procent har den pågått i veckor, hos tolv procent i månader, hos 29 procent i 1–4 år, hos nio procent i över fem år och hos 14 procent i över tio år. Hos över hälften, 52 procent, har ensamheten således pågått i minst ett år. Ensamhet som pågått i över ett år är vanligast bland 50–64-åringar, låginkomsttagare och personer som bor i städer med under 50 000 invånare. Bland respondenterna under 25 år är perioder av ensamhet som pågått i mindre än ett år vanligast. </a:t>
            </a:r>
          </a:p>
          <a:p>
            <a:pPr algn="l" rtl="0"/>
            <a:r>
              <a:rPr lang="sv-fi" b="0" i="0" u="none" baseline="0"/>
              <a:t>Känslan av ensamhet verkar överlag inte vara särdeles långvarig. Oftast svarade respondenterna att känslan av ensamhet håller i sig några timmar (84 procent), elva procent uppger att den håller i sig några dagar och två procent att den håller i sig några veckor. Känslor av ensamhet som håller i sig längre än så upplever under en procent av respondenterna. </a:t>
            </a:r>
          </a:p>
          <a:p>
            <a:endParaRPr lang="sv-fi" dirty="0"/>
          </a:p>
          <a:p>
            <a:endParaRPr lang="sv-fi" dirty="0"/>
          </a:p>
          <a:p>
            <a:endParaRPr lang="sv-fi" dirty="0"/>
          </a:p>
        </p:txBody>
      </p:sp>
    </p:spTree>
    <p:extLst>
      <p:ext uri="{BB962C8B-B14F-4D97-AF65-F5344CB8AC3E}">
        <p14:creationId xmlns:p14="http://schemas.microsoft.com/office/powerpoint/2010/main" val="384014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15479F9-7065-4301-82ED-E01942B736A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E60355EF-4F0C-4F75-A9A8-95F820BC8C21}"/>
              </a:ext>
            </a:extLst>
          </p:cNvPr>
          <p:cNvSpPr>
            <a:spLocks noGrp="1"/>
          </p:cNvSpPr>
          <p:nvPr>
            <p:ph type="ftr" sz="quarter" idx="11"/>
          </p:nvPr>
        </p:nvSpPr>
        <p:spPr/>
        <p:txBody>
          <a:bodyPr/>
          <a:lstStyle/>
          <a:p>
            <a:pPr algn="l" rtl="0"/>
            <a:r>
              <a:rPr lang="sv-fi" b="0" i="0" u="none" baseline="0"/>
              <a:t>25705, FRK, Ensamhetsbarometern, Ttu</a:t>
            </a:r>
            <a:endParaRPr lang="sv-fi" dirty="0"/>
          </a:p>
        </p:txBody>
      </p:sp>
      <p:sp>
        <p:nvSpPr>
          <p:cNvPr id="4" name="Dian numeron paikkamerkki 3">
            <a:extLst>
              <a:ext uri="{FF2B5EF4-FFF2-40B4-BE49-F238E27FC236}">
                <a16:creationId xmlns:a16="http://schemas.microsoft.com/office/drawing/2014/main" id="{4BB774EB-6B1C-488E-AED3-BA7A832C952A}"/>
              </a:ext>
            </a:extLst>
          </p:cNvPr>
          <p:cNvSpPr>
            <a:spLocks noGrp="1"/>
          </p:cNvSpPr>
          <p:nvPr>
            <p:ph type="sldNum" sz="quarter" idx="12"/>
          </p:nvPr>
        </p:nvSpPr>
        <p:spPr/>
        <p:txBody>
          <a:bodyPr/>
          <a:lstStyle/>
          <a:p>
            <a:pPr algn="r" rtl="0"/>
            <a:fld id="{45530FF3-944E-453D-AD86-280F662E2B3A}" type="slidenum">
              <a:rPr/>
              <a:t>8</a:t>
            </a:fld>
            <a:endParaRPr lang="sv-fi"/>
          </a:p>
        </p:txBody>
      </p:sp>
      <p:sp>
        <p:nvSpPr>
          <p:cNvPr id="5" name="Otsikko 4">
            <a:extLst>
              <a:ext uri="{FF2B5EF4-FFF2-40B4-BE49-F238E27FC236}">
                <a16:creationId xmlns:a16="http://schemas.microsoft.com/office/drawing/2014/main" id="{52A6D589-8B7D-4C76-8C26-1757D0194E34}"/>
              </a:ext>
            </a:extLst>
          </p:cNvPr>
          <p:cNvSpPr>
            <a:spLocks noGrp="1"/>
          </p:cNvSpPr>
          <p:nvPr>
            <p:ph type="title"/>
          </p:nvPr>
        </p:nvSpPr>
        <p:spPr/>
        <p:txBody>
          <a:bodyPr>
            <a:normAutofit fontScale="90000"/>
          </a:bodyPr>
          <a:lstStyle/>
          <a:p>
            <a:pPr algn="l" rtl="0"/>
            <a:r>
              <a:rPr lang="sv-fi" b="0" i="0" u="none" baseline="0"/>
              <a:t>Bedömning av orsakerna till ensamhet samt att söka hjälp för ensamhet</a:t>
            </a:r>
          </a:p>
        </p:txBody>
      </p:sp>
      <p:sp>
        <p:nvSpPr>
          <p:cNvPr id="6" name="Sisällön paikkamerkki 5">
            <a:extLst>
              <a:ext uri="{FF2B5EF4-FFF2-40B4-BE49-F238E27FC236}">
                <a16:creationId xmlns:a16="http://schemas.microsoft.com/office/drawing/2014/main" id="{5967EE28-42F8-4AE1-A372-388CB7233520}"/>
              </a:ext>
            </a:extLst>
          </p:cNvPr>
          <p:cNvSpPr>
            <a:spLocks noGrp="1"/>
          </p:cNvSpPr>
          <p:nvPr>
            <p:ph idx="1"/>
          </p:nvPr>
        </p:nvSpPr>
        <p:spPr/>
        <p:txBody>
          <a:bodyPr>
            <a:normAutofit lnSpcReduction="10000"/>
          </a:bodyPr>
          <a:lstStyle/>
          <a:p>
            <a:pPr algn="l" rtl="0"/>
            <a:r>
              <a:rPr lang="sv-fi" b="0" i="0" u="none" baseline="0"/>
              <a:t>Av de som upplever ensamhet åtminstone ibland frågades vad de tror att deras ensamhet beror på. Alternativen räknades upp för respondenterna i slumpmässig ordning. </a:t>
            </a:r>
          </a:p>
          <a:p>
            <a:pPr algn="l" rtl="0"/>
            <a:r>
              <a:rPr lang="sv-fi" b="0" i="0" u="none" baseline="0"/>
              <a:t>De klart viktigaste faktorerna av de som räknades upp var effekterna av coronarestriktionerna och att undvika smitta. Den nämns av 70 procent av respondenterna. Den andra mest nämnda faktorn var att livssituationen har förändrats och att man efter det inte har hittat sällskap (36 procent) samt att man inte har hittat likasinnade, pålitliga människor eller vänner och därför känner sig utanför (31 procent). </a:t>
            </a:r>
          </a:p>
          <a:p>
            <a:pPr algn="l" rtl="0"/>
            <a:r>
              <a:rPr lang="sv-fi" b="0" i="0" u="none" baseline="0"/>
              <a:t>Omkring en fjärdedel av respondenterna bedömer att orsaken till deras ensamhet är att de bor ensamma (26 procent), inte lever i ett parförhållande (26 procent) eller att det är svårt att lära känna andra människor på grund av blyghet eller social ångest (23 procent). </a:t>
            </a:r>
          </a:p>
          <a:p>
            <a:pPr algn="l" rtl="0"/>
            <a:r>
              <a:rPr lang="sv-fi" b="0" i="0" u="none" baseline="0"/>
              <a:t>En femtedel eller mindre uppger att orsaken till ensamheten är ett resultat av pressen och förväntningarna på att klara sig själv (20 procent), de egna begränsningarna som gör det svårare för eller hindrar dem från att lära känna nya människor (19 procent), en flytt till en ny ort eller ett nytt land (16 procent) och dålig ekonomi, som hindrar dem från att delta i hobbyer eller verksamhet där de skulle kunna lära känna nya människor (13 procent). </a:t>
            </a:r>
          </a:p>
          <a:p>
            <a:pPr algn="l" rtl="0"/>
            <a:r>
              <a:rPr lang="sv-fi" b="0" i="0" u="none" baseline="0"/>
              <a:t>Coronarestriktionerna som orsak till ensamheten är särskilt tydlig bland de yngre respondenterna och de studerande. </a:t>
            </a:r>
          </a:p>
          <a:p>
            <a:pPr algn="l" rtl="0"/>
            <a:r>
              <a:rPr lang="sv-fi" b="0" i="0" u="none" baseline="0"/>
              <a:t>Att söka hjälp för ensamheten är inte särskilt vanligt. Av de respondenter som upplever ensamhet åtminstone ibland har endast 21 procent sökt hjälp för sin ensamhet. Oftast har man sökt hjälp inom fritidsintressen, där fyra procent har sökt hjälp. De övriga tjänsterna som räknas upp nämns färre gånger än det: två procent har sökt hjälp hos läkare eller mentalvården och en procent inom organisationsverksamhet och i virtuella gemenskaper. Elva procent har sökt hjälp någon annanstans. I de övriga öppna svaren nämns vänner och bekanta flest gånger. Frågan ställdes som en öppen fråga till respondenterna. Några svarsalternativ fanns uppräknade färdigt på intervjuarens blankett, men de lästes inte upp för respondenterna. </a:t>
            </a:r>
          </a:p>
          <a:p>
            <a:endParaRPr lang="sv-fi" dirty="0"/>
          </a:p>
          <a:p>
            <a:endParaRPr lang="sv-fi" dirty="0"/>
          </a:p>
        </p:txBody>
      </p:sp>
    </p:spTree>
    <p:extLst>
      <p:ext uri="{BB962C8B-B14F-4D97-AF65-F5344CB8AC3E}">
        <p14:creationId xmlns:p14="http://schemas.microsoft.com/office/powerpoint/2010/main" val="405501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15479F9-7065-4301-82ED-E01942B736AC}"/>
              </a:ext>
            </a:extLst>
          </p:cNvPr>
          <p:cNvSpPr>
            <a:spLocks noGrp="1"/>
          </p:cNvSpPr>
          <p:nvPr>
            <p:ph type="dt" sz="half" idx="10"/>
          </p:nvPr>
        </p:nvSpPr>
        <p:spPr/>
        <p:txBody>
          <a:bodyPr/>
          <a:lstStyle/>
          <a:p>
            <a:pPr rtl="0"/>
            <a:r>
              <a:rPr lang="sv-fi" b="0" i="0" u="none" baseline="0"/>
              <a:t>25.1.2022</a:t>
            </a:r>
          </a:p>
        </p:txBody>
      </p:sp>
      <p:sp>
        <p:nvSpPr>
          <p:cNvPr id="3" name="Alatunnisteen paikkamerkki 2">
            <a:extLst>
              <a:ext uri="{FF2B5EF4-FFF2-40B4-BE49-F238E27FC236}">
                <a16:creationId xmlns:a16="http://schemas.microsoft.com/office/drawing/2014/main" id="{E60355EF-4F0C-4F75-A9A8-95F820BC8C21}"/>
              </a:ext>
            </a:extLst>
          </p:cNvPr>
          <p:cNvSpPr>
            <a:spLocks noGrp="1"/>
          </p:cNvSpPr>
          <p:nvPr>
            <p:ph type="ftr" sz="quarter" idx="11"/>
          </p:nvPr>
        </p:nvSpPr>
        <p:spPr/>
        <p:txBody>
          <a:bodyPr/>
          <a:lstStyle/>
          <a:p>
            <a:pPr algn="l" rtl="0"/>
            <a:r>
              <a:rPr lang="sv-fi" b="0" i="0" u="none" baseline="0"/>
              <a:t>25705, FRK, Ensamhetsbarometern, Ttu</a:t>
            </a:r>
            <a:endParaRPr lang="sv-fi" dirty="0"/>
          </a:p>
        </p:txBody>
      </p:sp>
      <p:sp>
        <p:nvSpPr>
          <p:cNvPr id="4" name="Dian numeron paikkamerkki 3">
            <a:extLst>
              <a:ext uri="{FF2B5EF4-FFF2-40B4-BE49-F238E27FC236}">
                <a16:creationId xmlns:a16="http://schemas.microsoft.com/office/drawing/2014/main" id="{4BB774EB-6B1C-488E-AED3-BA7A832C952A}"/>
              </a:ext>
            </a:extLst>
          </p:cNvPr>
          <p:cNvSpPr>
            <a:spLocks noGrp="1"/>
          </p:cNvSpPr>
          <p:nvPr>
            <p:ph type="sldNum" sz="quarter" idx="12"/>
          </p:nvPr>
        </p:nvSpPr>
        <p:spPr/>
        <p:txBody>
          <a:bodyPr/>
          <a:lstStyle/>
          <a:p>
            <a:pPr algn="r" rtl="0"/>
            <a:fld id="{45530FF3-944E-453D-AD86-280F662E2B3A}" type="slidenum">
              <a:rPr/>
              <a:t>9</a:t>
            </a:fld>
            <a:endParaRPr lang="sv-fi"/>
          </a:p>
        </p:txBody>
      </p:sp>
      <p:sp>
        <p:nvSpPr>
          <p:cNvPr id="5" name="Otsikko 4">
            <a:extLst>
              <a:ext uri="{FF2B5EF4-FFF2-40B4-BE49-F238E27FC236}">
                <a16:creationId xmlns:a16="http://schemas.microsoft.com/office/drawing/2014/main" id="{52A6D589-8B7D-4C76-8C26-1757D0194E34}"/>
              </a:ext>
            </a:extLst>
          </p:cNvPr>
          <p:cNvSpPr>
            <a:spLocks noGrp="1"/>
          </p:cNvSpPr>
          <p:nvPr>
            <p:ph type="title"/>
          </p:nvPr>
        </p:nvSpPr>
        <p:spPr/>
        <p:txBody>
          <a:bodyPr>
            <a:normAutofit fontScale="90000"/>
          </a:bodyPr>
          <a:lstStyle/>
          <a:p>
            <a:pPr algn="l" rtl="0"/>
            <a:r>
              <a:rPr lang="sv-fi" b="0" i="0" u="none" baseline="0"/>
              <a:t>Hur allvarligt är problemet med ensamhet och vad kan man göra för att lindra den? </a:t>
            </a:r>
          </a:p>
        </p:txBody>
      </p:sp>
      <p:sp>
        <p:nvSpPr>
          <p:cNvPr id="6" name="Sisällön paikkamerkki 5">
            <a:extLst>
              <a:ext uri="{FF2B5EF4-FFF2-40B4-BE49-F238E27FC236}">
                <a16:creationId xmlns:a16="http://schemas.microsoft.com/office/drawing/2014/main" id="{5967EE28-42F8-4AE1-A372-388CB7233520}"/>
              </a:ext>
            </a:extLst>
          </p:cNvPr>
          <p:cNvSpPr>
            <a:spLocks noGrp="1"/>
          </p:cNvSpPr>
          <p:nvPr>
            <p:ph idx="1"/>
          </p:nvPr>
        </p:nvSpPr>
        <p:spPr/>
        <p:txBody>
          <a:bodyPr>
            <a:normAutofit/>
          </a:bodyPr>
          <a:lstStyle/>
          <a:p>
            <a:pPr algn="l" rtl="0"/>
            <a:r>
              <a:rPr lang="sv-fi" b="0" i="0" u="none" baseline="0"/>
              <a:t>I Finland bedömer majoriteten, 63 procent, att ensamhet är ett allvarligt problem. 17 procent anser att ensamhet är ett mycket allvarligt problem och 46 procent att det är ett ganska allvarligt problem. En femtedel, 21 procent, bedömer att ensamhet är ett måttligt problem. Endast 14 procent anser att ensamhet är ett mindre eller inte alls allvarligt problem. Ensamhet anses vara ett allvarligt problem i synnerhet bland under 35-åringar. Andra grupper, där andelen som anser att ensamheten är ett allvarligt problem framträder, är studerande och låginkomsttagare. Dessa grupper var också bland dem där känslor av ensamhet och utanförskap upplevs ofta. Grupperna överlappar även delvis varandra. </a:t>
            </a:r>
          </a:p>
          <a:p>
            <a:pPr algn="l" rtl="0"/>
            <a:r>
              <a:rPr lang="sv-fi" b="0" i="0" u="none" baseline="0"/>
              <a:t>Av alla respondenter frågades vad de önskar att gjordes för att lindra ensamhet. Svaren var varierande, men i många av kommentarerna syns den ångest som coronarestriktionerna har orsakat: som motmedel mot ensamheten tror man att restriktionerna kommer att lätta och samtidigt även ensamheten när coronapandemin är över. Många önskar även ökad gemenskap, antingen på ett allmänt eller ett mer konkret plan, till exempel olika organisationers vän- och hobbyverksamhet eller hobbyer överlag. I många svar uppgavs även de ensamma människornas egen initiativkraft och aktivitet som motmedel. Alla de öppna svaren finns i en lista i en separat Excel-fil. </a:t>
            </a:r>
          </a:p>
          <a:p>
            <a:endParaRPr lang="sv-fi" dirty="0"/>
          </a:p>
          <a:p>
            <a:endParaRPr lang="sv-fi" dirty="0"/>
          </a:p>
        </p:txBody>
      </p:sp>
    </p:spTree>
    <p:extLst>
      <p:ext uri="{BB962C8B-B14F-4D97-AF65-F5344CB8AC3E}">
        <p14:creationId xmlns:p14="http://schemas.microsoft.com/office/powerpoint/2010/main" val="420819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PRESID" val="375070031"/>
</p:tagLst>
</file>

<file path=ppt/tags/tag1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8 os + ka 10-4+eos 7-1+eos"/>
  <p:tag name="PPACTIONCOUNT" val="1"/>
  <p:tag name="PPACTIONTYPE1" val="Data"/>
  <p:tag name="PPDATASOURCE1" val="0"/>
  <p:tag name="PPDATATABLE1" val="2"/>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SR:7|DL:0"/>
  <p:tag name="PPADDMETHOD1" val="AM:5|TM:0|TC:1|TR:1"/>
  <p:tag name="PPGRIDAREAS1" val="DH:3|DC:4|DA:5|PF:14|ST:1|FC:2|LC:37|OC:36|OR:10"/>
  <p:tag name="PPORIGINALTEXT" val="XXXXX"/>
</p:tagLst>
</file>

<file path=ppt/tags/tag1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8 os + ka 10-4+eos 7-1+eos"/>
  <p:tag name="PPACTIONTYPE1" val="Data"/>
  <p:tag name="PPDATASOURCE1" val="0"/>
  <p:tag name="PPDATATABLE1" val="2"/>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10,22-25|SR:6-13|DL:3"/>
  <p:tag name="PPADDMETHOD1" val="AM:5|TM:0|TC:1|TR:1"/>
  <p:tag name="PPGRIDAREAS1" val="DH:3|DC:4|DA:5|PF:14|ST:1|FC:2|LC:37|OC:36|OR:10"/>
  <p:tag name="PPTRANSBANNER" val="|Kaikki, n=1055~Kaikki|Nainen, n=526~Nainen|Mies, n=524~Mies|Muu / en halua vastata, n=5~Muu / en halua vastata|15-24 vuotta, n=136~15-24 vuotta|25-34 vuotta, n=168~25-34 vuotta|35-49 vuotta, n=231~35-49 vuotta|50-64 vuotta, n=257~50-64 vuotta|65-84 vuotta, n=263~65-84 vuotta|Yhden hengen talous, n=402~Yhden hengen talous|Lapseton pari, n=357~Lapseton pari|Muu aikuistalous (vain yli 18-vuotiaita), n=65~Muu aikuistalous (vain yli 18-vuotiaita)|Talous, jossa lapsia, n=231~Talous, jossa lapsia|"/>
  <p:tag name="PPACTIONCOUNT" val="2"/>
  <p:tag name="PPACTIONTYPE2" val="Data"/>
  <p:tag name="PPDATASOURCE2" val="0"/>
  <p:tag name="PPDATATABLE2" val="1"/>
  <p:tag name="PPFILTERSTRING2" val="TBR:0|TBC:0|NDFR:0|NDFC:0|NDTR:0|NDTC:0|QT:0|BNR:1|STB:1|DA:1|DSC:1|SST:1|SSV:0|SBV:1|OSC:1|OBR:0|RSV:1|RBV:0|PRF:0|PSF:0|IB:0|SLM:0|BS:F|RH:0|TC:1|DP:-1|NIP:0|NID:0|IP:0|SP:1|MN:0|PF:0|SS:::|RF:00000000000000000000000000|XPR:|XPC:|LDR:|LDC:|BAR:|STC:|SA:0,0,0,0|SI:|IER:String^ExcludeWithLabels^`Base weighted0NoSort|IEC:|SR:|SC:|SXT:|SXB:"/>
  <p:tag name="PPSELECTEDAREA2" val="SC:2|SR:5|DL:0"/>
  <p:tag name="PPADDMETHOD2" val="AM:7|TM:0|TC:2|TR:1"/>
  <p:tag name="PPGRIDAREAS2" val="DH:3|DC:4|DA:5|PF:14|ST:1|FC:2|LC:37|OC:36|OR:10"/>
</p:tagLst>
</file>

<file path=ppt/tags/tag12.xml><?xml version="1.0" encoding="utf-8"?>
<p:tagLst xmlns:a="http://schemas.openxmlformats.org/drawingml/2006/main" xmlns:r="http://schemas.openxmlformats.org/officeDocument/2006/relationships" xmlns:p="http://schemas.openxmlformats.org/presentationml/2006/main">
  <p:tag name="PPOBJECTNAME" val="KAPEE_KT4 8 os + ka 10-4+eos 7-1+eos"/>
</p:tagLst>
</file>

<file path=ppt/tags/tag13.xml><?xml version="1.0" encoding="utf-8"?>
<p:tagLst xmlns:a="http://schemas.openxmlformats.org/drawingml/2006/main" xmlns:r="http://schemas.openxmlformats.org/officeDocument/2006/relationships" xmlns:p="http://schemas.openxmlformats.org/presentationml/2006/main">
  <p:tag name="PPPRESID" val="375070031"/>
</p:tagLst>
</file>

<file path=ppt/tags/tag1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6 os + ka 5-1+eos"/>
  <p:tag name="PPACTIONCOUNT" val="1"/>
  <p:tag name="PPACTIONTYPE1" val="Data"/>
  <p:tag name="PPDATASOURCE1" val="0"/>
  <p:tag name="PPDATATABLE1" val="3"/>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0|SR:5|DL:0"/>
  <p:tag name="PPADDMETHOD1" val="AM:5|TM:0|TC:1|TR:1"/>
  <p:tag name="PPGRIDAREAS1" val="DH:3|DC:4|DA:5|PF:14|ST:1|FC:2|LC:37|OC:36|OR:10"/>
  <p:tag name="PPORIGINALTEXT" val="XXXXX"/>
</p:tagLst>
</file>

<file path=ppt/tags/tag1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6 os + ka 5-1+eos"/>
  <p:tag name="PPACTIONTYPE1" val="Data"/>
  <p:tag name="PPDATASOURCE1" val="0"/>
  <p:tag name="PPDATATABLE1" val="3"/>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10,22-25|SR:6-13|DL:3"/>
  <p:tag name="PPADDMETHOD1" val="AM:5|TM:0|TC:1|TR:1"/>
  <p:tag name="PPGRIDAREAS1" val="DH:3|DC:4|DA:5|PF:14|ST:1|FC:2|LC:37|OC:36|OR:10"/>
  <p:tag name="PPTRANSBANNER" val="|Kaikki, n=577~Kaikki|Nainen, n=296~Nainen|Mies, n=276~Mies|Muu / en halua vastata, n=5~Muu / en halua vastata|15-24 vuotta, n=105~15-24 vuotta|25-34 vuotta, n=126~25-34 vuotta|35-49 vuotta, n=123~35-49 vuotta|50-64 vuotta, n=121~50-64 vuotta|65-84 vuotta, n=102~65-84 vuotta|Yhden hengen talous, n=258~Yhden hengen talous|Lapseton pari, n=168~Lapseton pari|Muu aikuistalous (vain yli 18-vuotiaita), n=32~Muu aikuistalous (vain yli 18-vuotiaita)|Talous, jossa lapsia, n=119~Talous, jossa lapsia|"/>
  <p:tag name="PPACTIONCOUNT" val="2"/>
  <p:tag name="PPACTIONTYPE2" val="Data"/>
  <p:tag name="PPDATASOURCE2" val="0"/>
  <p:tag name="PPDATATABLE2" val="3"/>
  <p:tag name="PPFILTERSTRING2" val="TBR:0|TBC:0|NDFR:0|NDFC:0|NDTR:0|NDTC:0|QT:0|BNR:1|STB:1|DA:1|DSC:1|SST:1|SSV:0|SBV:1|OSC:1|OBR:0|RSV:1|RBV:0|PRF:0|PSF:0|IB:0|SLM:0|BS:F|RH:0|TC:1|DP:-1|NIP:0|NID:0|IP:0|SP:1|MN:0|PF:0|SS:::|RF:00000000000000000000000000|XPR:|XPC:|LDR:|LDC:|BAR:|STC:|SA:0,0,0,0|SI:|IER:String^ExcludeWithLabels^`Base weighted0NoSort|IEC:|SR:|SC:|SXT:|SXB:"/>
  <p:tag name="PPSELECTEDAREA2" val="SC:21|SR:5|DL:0"/>
  <p:tag name="PPADDMETHOD2" val="AM:7|TM:0|TC:2|TR:1"/>
  <p:tag name="PPGRIDAREAS2" val="DH:3|DC:4|DA:5|PF:14|ST:1|FC:2|LC:37|OC:36|OR:10"/>
</p:tagLst>
</file>

<file path=ppt/tags/tag16.xml><?xml version="1.0" encoding="utf-8"?>
<p:tagLst xmlns:a="http://schemas.openxmlformats.org/drawingml/2006/main" xmlns:r="http://schemas.openxmlformats.org/officeDocument/2006/relationships" xmlns:p="http://schemas.openxmlformats.org/presentationml/2006/main">
  <p:tag name="PPOBJECTNAME" val="KAPEE_KT4 6 os + ka 5-1+eos"/>
</p:tagLst>
</file>

<file path=ppt/tags/tag17.xml><?xml version="1.0" encoding="utf-8"?>
<p:tagLst xmlns:a="http://schemas.openxmlformats.org/drawingml/2006/main" xmlns:r="http://schemas.openxmlformats.org/officeDocument/2006/relationships" xmlns:p="http://schemas.openxmlformats.org/presentationml/2006/main">
  <p:tag name="PPPRESID" val="375070031"/>
</p:tagLst>
</file>

<file path=ppt/tags/tag1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7 os + ka 10-4 7-1"/>
  <p:tag name="PPACTIONCOUNT" val="1"/>
  <p:tag name="PPACTIONTYPE1" val="Data"/>
  <p:tag name="PPDATASOURCE1" val="0"/>
  <p:tag name="PPDATATABLE1" val="4"/>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16|SR:5|DL:0"/>
  <p:tag name="PPADDMETHOD1" val="AM:5|TM:0|TC:1|TR:1"/>
  <p:tag name="PPGRIDAREAS1" val="DH:3|DC:4|DA:5|PF:13|ST:1|FC:2|LC:37|OC:36|OR:9"/>
  <p:tag name="PPORIGINALTEXT" val="XXXXX"/>
</p:tagLst>
</file>

<file path=ppt/tags/tag19.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7 os + ka 10-4 7-1"/>
  <p:tag name="PPACTIONTYPE1" val="Data"/>
  <p:tag name="PPDATASOURCE1" val="0"/>
  <p:tag name="PPDATATABLE1" val="4"/>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10,22-25|SR:6-12|DL:3"/>
  <p:tag name="PPADDMETHOD1" val="AM:5|TM:0|TC:1|TR:1"/>
  <p:tag name="PPGRIDAREAS1" val="DH:3|DC:4|DA:5|PF:13|ST:1|FC:2|LC:37|OC:36|OR:9"/>
  <p:tag name="PPTRANSBANNER" val="|Kaikki, n=577~Kaikki|Nainen, n=296~Nainen|Mies, n=276~Mies|Muu / en halua vastata, n=5~Muu / en halua vastata|15-24 vuotta, n=105~15-24 vuotta|25-34 vuotta, n=126~25-34 vuotta|35-49 vuotta, n=123~35-49 vuotta|50-64 vuotta, n=121~50-64 vuotta|65-84 vuotta, n=102~65-84 vuotta|Yhden hengen talous, n=258~Yhden hengen talous|Lapseton pari, n=168~Lapseton pari|Muu aikuistalous (vain yli 18-vuotiaita), n=32~Muu aikuistalous (vain yli 18-vuotiaita)|Talous, jossa lapsia, n=119~Talous, jossa lapsia|"/>
  <p:tag name="PPACTIONCOUNT" val="2"/>
  <p:tag name="PPACTIONTYPE2" val="Data"/>
  <p:tag name="PPDATASOURCE2" val="0"/>
  <p:tag name="PPDATATABLE2" val="4"/>
  <p:tag name="PPFILTERSTRING2" val="TBR:0|TBC:0|NDFR:0|NDFC:0|NDTR:0|NDTC:0|QT:0|BNR:1|STB:1|DA:1|DSC:1|SST:1|SSV:0|SBV:1|OSC:1|OBR:0|RSV:1|RBV:0|PRF:0|PSF:0|IB:0|SLM:0|BS:F|RH:0|TC:1|DP:-1|NIP:0|NID:0|IP:0|SP:1|MN:0|PF:0|SS:::|RF:00000000000000000000000000|XPR:|XPC:|LDR:|LDC:|BAR:|STC:|SA:0,0,0,0|SI:|IER:String^ExcludeWithLabels^`Base weighted0NoSort|IEC:|SR:|SC:|SXT:|SXB:"/>
  <p:tag name="PPSELECTEDAREA2" val="SC:16|SR:5|DL:0"/>
  <p:tag name="PPADDMETHOD2" val="AM:7|TM:0|TC:2|TR:1"/>
  <p:tag name="PPGRIDAREAS2" val="DH:3|DC:4|DA:5|PF:13|ST:1|FC:2|LC:37|OC:36|OR:9"/>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7 os + ka 10-4 7-1"/>
  <p:tag name="PPACTIONCOUNT" val="1"/>
  <p:tag name="PPACTIONTYPE1" val="Data"/>
  <p:tag name="PPDATASOURCE1" val="0"/>
  <p:tag name="PPDATATABLE1" val="0"/>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17|SR:5|DL:0"/>
  <p:tag name="PPADDMETHOD1" val="AM:5|TM:0|TC:1|TR:1"/>
  <p:tag name="PPGRIDAREAS1" val="DH:3|DC:4|DA:5|PF:14|ST:1|FC:2|LC:37|OC:36|OR:10"/>
  <p:tag name="PPORIGINALTEXT" val="XXXXX"/>
</p:tagLst>
</file>

<file path=ppt/tags/tag20.xml><?xml version="1.0" encoding="utf-8"?>
<p:tagLst xmlns:a="http://schemas.openxmlformats.org/drawingml/2006/main" xmlns:r="http://schemas.openxmlformats.org/officeDocument/2006/relationships" xmlns:p="http://schemas.openxmlformats.org/presentationml/2006/main">
  <p:tag name="PPOBJECTNAME" val="KAPEE_KT4 6 os + ka 5-1+eos"/>
</p:tagLst>
</file>

<file path=ppt/tags/tag21.xml><?xml version="1.0" encoding="utf-8"?>
<p:tagLst xmlns:a="http://schemas.openxmlformats.org/drawingml/2006/main" xmlns:r="http://schemas.openxmlformats.org/officeDocument/2006/relationships" xmlns:p="http://schemas.openxmlformats.org/presentationml/2006/main">
  <p:tag name="PPPRESID" val="375070031"/>
</p:tagLst>
</file>

<file path=ppt/tags/tag2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8 os + ka 10-4+eos 7-1+eos"/>
  <p:tag name="PPACTIONCOUNT" val="1"/>
  <p:tag name="PPACTIONTYPE1" val="Data"/>
  <p:tag name="PPDATASOURCE1" val="0"/>
  <p:tag name="PPDATATABLE1" val="5"/>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15|SR:7|DL:0"/>
  <p:tag name="PPADDMETHOD1" val="AM:5|TM:0|TC:1|TR:1"/>
  <p:tag name="PPGRIDAREAS1" val="DH:3|DC:4|DA:5|PF:14|ST:1|FC:2|LC:37|OC:36|OR:10"/>
  <p:tag name="PPORIGINALTEXT" val="XXXXX"/>
</p:tagLst>
</file>

<file path=ppt/tags/tag2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8 os + ka 10-4+eos 7-1+eos"/>
  <p:tag name="PPACTIONTYPE1" val="Data"/>
  <p:tag name="PPDATASOURCE1" val="0"/>
  <p:tag name="PPDATATABLE1" val="5"/>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10,22-25|SR:6-13|DL:3"/>
  <p:tag name="PPADDMETHOD1" val="AM:5|TM:0|TC:1|TR:1"/>
  <p:tag name="PPGRIDAREAS1" val="DH:3|DC:4|DA:5|PF:14|ST:1|FC:2|LC:37|OC:36|OR:10"/>
  <p:tag name="PPTRANSBANNER" val="|Kaikki, n=0,718988015787098~Kaikki|Nainen, n=0,2664230841519289~Nainen|Mies, n=1,239063135970766~Mies|Muu / en halua vastata, n=0~Muu / en halua vastata|15-24 vuotta, n=0,5422226839232444~15-24 vuotta|25-34 vuotta, n=1,293558448684077~25-34 vuotta|35-49 vuotta, n=0,1733804068345692~35-49 vuotta|50-64 vuotta, n=0~50-64 vuotta|65-84 vuotta, n=1,722106019025965~65-84 vuotta|Yhden hengen talous, n=1,760232982430889~Yhden hengen talous|Lapseton pari, n=0,5350447854552693~Lapseton pari|Muu aikuistalous (vain yli 18-vuotiaita), n=0~Muu aikuistalous (vain yli 18-vuotiaita)|Talous, jossa lapsia, n=0~Talous, jossa lapsia|"/>
  <p:tag name="PPACTIONCOUNT" val="2"/>
  <p:tag name="PPACTIONTYPE2" val="Data"/>
  <p:tag name="PPDATASOURCE2" val="0"/>
  <p:tag name="PPDATATABLE2" val="5"/>
  <p:tag name="PPFILTERSTRING2" val="TBR:0|TBC:0|NDFR:0|NDFC:0|NDTR:0|NDTC:0|QT:0|BNR:1|STB:1|DA:1|DSC:1|SST:1|SSV:0|SBV:1|OSC:1|OBR:0|RSV:1|RBV:0|PRF:0|PSF:0|IB:0|SLM:0|BS:F|RH:0|TC:1|DP:-1|NIP:0|NID:0|IP:0|SP:1|MN:0|PF:0|SS:::|RF:00000000000000000000000000|XPR:|XPC:|LDR:|LDC:|BAR:|STC:|SA:0,0,0,0|SI:|IER:String^ExcludeWithLabels^`Base weighted0NoSort|IEC:|SR:|SC:|SXT:|SXB:"/>
  <p:tag name="PPSELECTEDAREA2" val="SC:15|SR:7|DL:0"/>
  <p:tag name="PPADDMETHOD2" val="AM:7|TM:0|TC:2|TR:1"/>
  <p:tag name="PPGRIDAREAS2" val="DH:3|DC:4|DA:5|PF:14|ST:1|FC:2|LC:37|OC:36|OR:10"/>
</p:tagLst>
</file>

<file path=ppt/tags/tag24.xml><?xml version="1.0" encoding="utf-8"?>
<p:tagLst xmlns:a="http://schemas.openxmlformats.org/drawingml/2006/main" xmlns:r="http://schemas.openxmlformats.org/officeDocument/2006/relationships" xmlns:p="http://schemas.openxmlformats.org/presentationml/2006/main">
  <p:tag name="PPOBJECTNAME" val="KAPEE_KT4 6 os + ka 5-1+eos"/>
</p:tagLst>
</file>

<file path=ppt/tags/tag25.xml><?xml version="1.0" encoding="utf-8"?>
<p:tagLst xmlns:a="http://schemas.openxmlformats.org/drawingml/2006/main" xmlns:r="http://schemas.openxmlformats.org/officeDocument/2006/relationships" xmlns:p="http://schemas.openxmlformats.org/presentationml/2006/main">
  <p:tag name="PPPRESID" val="375070031"/>
</p:tagLst>
</file>

<file path=ppt/tags/tag2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3 os pos-neg-eos"/>
</p:tagLst>
</file>

<file path=ppt/tags/tag2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3 os pos-neg-eos"/>
  <p:tag name="PPACTIONCOUNT" val="1"/>
  <p:tag name="PPACTIONTYPE1" val="Data"/>
  <p:tag name="PPDATASOURCE1" val="0"/>
  <p:tag name="PPDATATABLE1" val="6"/>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11|SR:5-7|DL:3"/>
  <p:tag name="PPADDMETHOD1" val="AM:5|TM:0|TC:1|TR:1"/>
  <p:tag name="PPGRIDAREAS1" val="DH:3|DC:3|DA:4|PF:8|ST:1|FC:2|LC:11|OC:10|OR:4"/>
</p:tagLst>
</file>

<file path=ppt/tags/tag28.xml><?xml version="1.0" encoding="utf-8"?>
<p:tagLst xmlns:a="http://schemas.openxmlformats.org/drawingml/2006/main" xmlns:r="http://schemas.openxmlformats.org/officeDocument/2006/relationships" xmlns:p="http://schemas.openxmlformats.org/presentationml/2006/main">
  <p:tag name="PPOBJECTNAME" val="KAPEE_KT4 3 os pos-neg-eos"/>
</p:tagLst>
</file>

<file path=ppt/tags/tag29.xml><?xml version="1.0" encoding="utf-8"?>
<p:tagLst xmlns:a="http://schemas.openxmlformats.org/drawingml/2006/main" xmlns:r="http://schemas.openxmlformats.org/officeDocument/2006/relationships" xmlns:p="http://schemas.openxmlformats.org/presentationml/2006/main">
  <p:tag name="PPPRESID" val="375070031"/>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7 os + ka 10-4 7-1"/>
  <p:tag name="PPACTIONTYPE1" val="Data"/>
  <p:tag name="PPDATASOURCE1" val="0"/>
  <p:tag name="PPDATATABLE1" val="0"/>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10,23-25|SR:6-12|DL:3"/>
  <p:tag name="PPADDMETHOD1" val="AM:5|TM:0|TC:1|TR:1"/>
  <p:tag name="PPGRIDAREAS1" val="DH:3|DC:4|DA:5|PF:14|ST:1|FC:2|LC:37|OC:36|OR:10"/>
  <p:tag name="PPACTIONTYPE2" val="Data"/>
  <p:tag name="PPDATASOURCE2" val="0"/>
  <p:tag name="PPDATATABLE2" val="0"/>
  <p:tag name="PPFILTERSTRING2" val="TBR:0|TBC:0|NDFR:0|NDFC:0|NDTR:0|NDTC:0|QT:0|BNR:1|STB:1|DA:1|DSC:1|SST:1|SSV:0|SBV:1|OSC:1|OBR:0|RSV:1|RBV:0|PRF:0|PSF:0|IB:0|SLM:0|BS:F|RH:0|TC:1|DP:-1|NIP:0|NID:0|IP:0|SP:1|MN:0|PF:0|SS:::|RF:00000000000000000000000000|XPR:|XPC:|LDR:|LDC:|BAR:|STC:|SA:0,0,0,0|SI:|IER:String^ExcludeWithLabels^`Base weighted0NoSort|IEC:|SR:|SC:|SXT:|SXB:"/>
  <p:tag name="PPSELECTEDAREA2" val="SC:22|SR:6-12|DL:2"/>
  <p:tag name="PPADDMETHOD2" val="AM:0|TM:0|TC:14|TR:1"/>
  <p:tag name="PPGRIDAREAS2" val="DH:3|DC:4|DA:5|PF:14|ST:1|FC:2|LC:37|OC:36|OR:10"/>
  <p:tag name="PPTRANSBANNER" val="|Kaikki, n=1055~Kaikki|Nainen, n=526~Nainen|Mies, n=524~Mies|Muu / en halua vastata, n=5~Muu / en halua vastata|15-24 vuotta, n=136~15-24 vuotta|25-34 vuotta, n=168~25-34 vuotta|35-49 vuotta, n=231~35-49 vuotta|50-64 vuotta, n=257~50-64 vuotta|65-84 vuotta, n=263~65-84 vuotta|Lapseton pari, n=357~Lapseton pari|Muu aikuistalous (vain yli 18-vuotiaita), n=65~Muu aikuistalous (vain yli 18-vuotiaita)|Talous, jossa lapsia, n=231~Talous, jossa lapsia|Yhden hengen talous, n=402~Yhden hengen talous|"/>
  <p:tag name="PPACTIONCOUNT" val="3"/>
  <p:tag name="PPACTIONTYPE3" val="Data"/>
  <p:tag name="PPDATASOURCE3" val="0"/>
  <p:tag name="PPDATATABLE3" val="0"/>
  <p:tag name="PPFILTERSTRING3" val="TBR:0|TBC:0|NDFR:0|NDFC:0|NDTR:0|NDTC:0|QT:0|BNR:1|STB:1|DA:1|DSC:1|SST:1|SSV:0|SBV:1|OSC:1|OBR:0|RSV:1|RBV:0|PRF:0|PSF:0|IB:0|SLM:0|BS:F|RH:0|TC:1|DP:-1|NIP:0|NID:0|IP:0|SP:1|MN:0|PF:0|SS:::|RF:00000000000000000000000000|XPR:|XPC:|LDR:|LDC:|BAR:|STC:|SA:0,0,0,0|SI:|IER:String^ExcludeWithLabels^`Base weighted0NoSort|IEC:|SR:|SC:|SXT:|SXB:"/>
  <p:tag name="PPSELECTEDAREA3" val="SC:2|SR:5|DL:0"/>
  <p:tag name="PPADDMETHOD3" val="AM:7|TM:0|TC:2|TR:1"/>
  <p:tag name="PPGRIDAREAS3" val="DH:3|DC:4|DA:5|PF:14|ST:1|FC:2|LC:37|OC:36|OR:10"/>
</p:tagLst>
</file>

<file path=ppt/tags/tag30.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7 os + ka 10-4 7-1"/>
  <p:tag name="PPACTIONCOUNT" val="1"/>
  <p:tag name="PPACTIONTYPE1" val="Data"/>
  <p:tag name="PPDATASOURCE1" val="0"/>
  <p:tag name="PPDATATABLE1" val="7"/>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15|SR:5|DL:0"/>
  <p:tag name="PPADDMETHOD1" val="AM:5|TM:0|TC:1|TR:1"/>
  <p:tag name="PPGRIDAREAS1" val="DH:3|DC:4|DA:5|PF:13|ST:1|FC:2|LC:37|OC:36|OR:9"/>
  <p:tag name="PPORIGINALTEXT" val="XXXXX"/>
</p:tagLst>
</file>

<file path=ppt/tags/tag3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7 os + ka 10-4 7-1"/>
  <p:tag name="PPACTIONTYPE1" val="Data"/>
  <p:tag name="PPDATASOURCE1" val="0"/>
  <p:tag name="PPDATATABLE1" val="7"/>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10,22-25|SR:6-12|DL:3"/>
  <p:tag name="PPADDMETHOD1" val="AM:5|TM:0|TC:1|TR:1"/>
  <p:tag name="PPGRIDAREAS1" val="DH:3|DC:4|DA:5|PF:13|ST:1|FC:2|LC:37|OC:36|OR:9"/>
  <p:tag name="PPTRANSBANNER" val="|Kaikki, n=577~Kaikki|Nainen, n=296~Nainen|Mies, n=276~Mies|Muu / en halua vastata, n=5~Muu / en halua vastata|15-24 vuotta, n=105~15-24 vuotta|25-34 vuotta, n=126~25-34 vuotta|35-49 vuotta, n=123~35-49 vuotta|50-64 vuotta, n=121~50-64 vuotta|65-84 vuotta, n=102~65-84 vuotta|Yhden hengen talous, n=258~Yhden hengen talous|Lapseton pari, n=168~Lapseton pari|Muu aikuistalous (vain yli 18-vuotiaita), n=32~Muu aikuistalous (vain yli 18-vuotiaita)|Talous, jossa lapsia, n=119~Talous, jossa lapsia|"/>
  <p:tag name="PPACTIONCOUNT" val="2"/>
  <p:tag name="PPACTIONTYPE2" val="Data"/>
  <p:tag name="PPDATASOURCE2" val="0"/>
  <p:tag name="PPDATATABLE2" val="7"/>
  <p:tag name="PPFILTERSTRING2" val="TBR:0|TBC:0|NDFR:0|NDFC:0|NDTR:0|NDTC:0|QT:0|BNR:1|STB:1|DA:1|DSC:1|SST:1|SSV:0|SBV:1|OSC:1|OBR:0|RSV:1|RBV:0|PRF:0|PSF:0|IB:0|SLM:0|BS:F|RH:0|TC:1|DP:-1|NIP:0|NID:0|IP:0|SP:1|MN:0|PF:0|SS:::|RF:00000000000000000000000000|XPR:|XPC:|LDR:|LDC:|BAR:|STC:|SA:0,0,0,0|SI:|IER:String^ExcludeWithLabels^`Base weighted0NoSort|IEC:|SR:|SC:|SXT:|SXB:"/>
  <p:tag name="PPSELECTEDAREA2" val="SC:2|SR:5|DL:0"/>
  <p:tag name="PPADDMETHOD2" val="AM:7|TM:0|TC:2|TR:1"/>
  <p:tag name="PPGRIDAREAS2" val="DH:3|DC:4|DA:5|PF:13|ST:1|FC:2|LC:37|OC:36|OR:9"/>
</p:tagLst>
</file>

<file path=ppt/tags/tag32.xml><?xml version="1.0" encoding="utf-8"?>
<p:tagLst xmlns:a="http://schemas.openxmlformats.org/drawingml/2006/main" xmlns:r="http://schemas.openxmlformats.org/officeDocument/2006/relationships" xmlns:p="http://schemas.openxmlformats.org/presentationml/2006/main">
  <p:tag name="PPOBJECTNAME" val="KAPEE_KT4 3 os pos-neg-eos"/>
</p:tagLst>
</file>

<file path=ppt/tags/tag33.xml><?xml version="1.0" encoding="utf-8"?>
<p:tagLst xmlns:a="http://schemas.openxmlformats.org/drawingml/2006/main" xmlns:r="http://schemas.openxmlformats.org/officeDocument/2006/relationships" xmlns:p="http://schemas.openxmlformats.org/presentationml/2006/main">
  <p:tag name="PPPRESID" val="375070031"/>
</p:tagLst>
</file>

<file path=ppt/tags/tag3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7 os + ka 10-4 7-1"/>
  <p:tag name="PPACTIONCOUNT" val="1"/>
  <p:tag name="PPACTIONTYPE1" val="Data"/>
  <p:tag name="PPDATASOURCE1" val="0"/>
  <p:tag name="PPDATATABLE1" val="8"/>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14|SR:5|DL:0"/>
  <p:tag name="PPADDMETHOD1" val="AM:5|TM:0|TC:1|TR:1"/>
  <p:tag name="PPGRIDAREAS1" val="DH:3|DC:4|DA:5|PF:14|ST:1|FC:2|LC:37|OC:36|OR:10"/>
  <p:tag name="PPORIGINALTEXT" val="XXXXX"/>
</p:tagLst>
</file>

<file path=ppt/tags/tag3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7 os + ka 10-4 7-1"/>
  <p:tag name="PPACTIONTYPE1" val="Data"/>
  <p:tag name="PPDATASOURCE1" val="0"/>
  <p:tag name="PPDATATABLE1" val="8"/>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10,22-25|SR:6-13|DL:3"/>
  <p:tag name="PPADDMETHOD1" val="AM:5|TM:0|TC:1|TR:1"/>
  <p:tag name="PPGRIDAREAS1" val="DH:3|DC:4|DA:5|PF:14|ST:1|FC:2|LC:37|OC:36|OR:10"/>
  <p:tag name="PPTRANSBANNER" val="|Kaikki, n=1055~Kaikki|Nainen, n=526~Nainen|Mies, n=524~Mies|Muu / en halua vastata, n=5~Muu / en halua vastata|15-24 vuotta, n=136~15-24 vuotta|25-34 vuotta, n=168~25-34 vuotta|35-49 vuotta, n=231~35-49 vuotta|50-64 vuotta, n=257~50-64 vuotta|65-84 vuotta, n=263~65-84 vuotta|Yhden hengen talous, n=402~Yhden hengen talous|Lapseton pari, n=357~Lapseton pari|Muu aikuistalous (vain yli 18-vuotiaita), n=65~Muu aikuistalous (vain yli 18-vuotiaita)|Talous, jossa lapsia, n=231~Talous, jossa lapsia|, n=?~|, n=?~|, n=?~|, n=?~|, n=?~|, n=?~|, n=?~|, n=?~|, n=?~|, n=?~|, n=?~|, n=?~|, n=?~|, n=?~|, n=?~|, n=?~|, n=?~|"/>
  <p:tag name="PPACTIONCOUNT" val="2"/>
  <p:tag name="PPACTIONTYPE2" val="Data"/>
  <p:tag name="PPDATASOURCE2" val="0"/>
  <p:tag name="PPDATATABLE2" val="8"/>
  <p:tag name="PPFILTERSTRING2" val="TBR:0|TBC:0|NDFR:0|NDFC:0|NDTR:0|NDTC:0|QT:0|BNR:1|STB:1|DA:1|DSC:1|SST:1|SSV:0|SBV:1|OSC:1|OBR:0|RSV:1|RBV:0|PRF:0|PSF:0|IB:0|SLM:0|BS:F|RH:0|TC:1|DP:-1|NIP:0|NID:0|IP:0|SP:1|MN:0|PF:0|SS:::|RF:00000000000000000000000000|XPR:|XPC:|LDR:|LDC:|BAR:|STC:|SA:0,0,0,0|SI:|IER:String^ExcludeWithLabels^`Base weighted0NoSort|IEC:|SR:|SC:|SXT:|SXB:"/>
  <p:tag name="PPSELECTEDAREA2" val="SC:13|SR:5|DL:0"/>
  <p:tag name="PPADDMETHOD2" val="AM:7|TM:0|TC:2|TR:1"/>
  <p:tag name="PPGRIDAREAS2" val="DH:3|DC:4|DA:5|PF:14|ST:1|FC:2|LC:37|OC:36|OR:10"/>
</p:tagLst>
</file>

<file path=ppt/tags/tag36.xml><?xml version="1.0" encoding="utf-8"?>
<p:tagLst xmlns:a="http://schemas.openxmlformats.org/drawingml/2006/main" xmlns:r="http://schemas.openxmlformats.org/officeDocument/2006/relationships" xmlns:p="http://schemas.openxmlformats.org/presentationml/2006/main">
  <p:tag name="PPOBJECTNAME" val="KAPEE_KT4 7 os + ka 10-4 7-1"/>
  <p:tag name="PPACTIONCOUNT" val="1"/>
  <p:tag name="PPACTIONTYPE1" val="Data"/>
  <p:tag name="PPDATASOURCE1" val="0"/>
  <p:tag name="PPDATATABLE1" val="8"/>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SR:5|DL:0"/>
  <p:tag name="PPADDMETHOD1" val="AM:0|TM:1|TC:2|TR:2"/>
  <p:tag name="PPGRIDAREAS1" val="DH:3|DC:4|DA:5|PF:14|ST:1|FC:2|LC:37|OC:36|OR:10"/>
  <p:tag name="PPORIGINALTEXT" val="Vastaajat, n=^^"/>
</p:tagLst>
</file>

<file path=ppt/tags/tag4.xml><?xml version="1.0" encoding="utf-8"?>
<p:tagLst xmlns:a="http://schemas.openxmlformats.org/drawingml/2006/main" xmlns:r="http://schemas.openxmlformats.org/officeDocument/2006/relationships" xmlns:p="http://schemas.openxmlformats.org/presentationml/2006/main">
  <p:tag name="PPOBJECTNAME" val="KAPEE_KT4 7 os + ka 10-4 7-1"/>
</p:tagLst>
</file>

<file path=ppt/tags/tag5.xml><?xml version="1.0" encoding="utf-8"?>
<p:tagLst xmlns:a="http://schemas.openxmlformats.org/drawingml/2006/main" xmlns:r="http://schemas.openxmlformats.org/officeDocument/2006/relationships" xmlns:p="http://schemas.openxmlformats.org/presentationml/2006/main">
  <p:tag name="PPPRESID" val="375070031"/>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TableInformationFiller.TableInfoFillerSettings&quot;&gt;&lt;TextType&gt;TableDescription&lt;/TextType&gt;&lt;/FillerProperties&gt;&lt;Query xmlns:d2p1=&quot;http://www.forgetdata.com/ReportingSuite&quot;&gt;&lt;d2p1:ColumnCombinationSettings /&gt;&lt;d2p1:Items&gt;&lt;d2p1:DataQueryItem&gt;&lt;d2p1:ColumnSelection&gt;/0[0]&lt;/d2p1:ColumnSelection&gt;&lt;d2p1:ConnectionName&gt;Item0&lt;/d2p1:ConnectionName&gt;&lt;d2p1:DataQueryType&gt;SelectColumn&lt;/d2p1:DataQueryType&gt;&lt;d2p1:RowSelection&gt;/&lt;/d2p1:RowSelection&gt;&lt;d2p1:TableName&gt;XXXXX&lt;/d2p1:TableName&gt;&lt;/d2p1:DataQueryItem&gt;&lt;/d2p1:Items&gt;&lt;d2p1:RowCombinationSettings /&gt;&lt;/Query&gt;&lt;Version&gt;4.2.0.0&lt;/Version&gt;&lt;/ShapeLink&gt;"/>
  <p:tag name="PPOBJECTNAME" val="KAPEE_KT4 7 os + ka 10-4 7-1"/>
  <p:tag name="PPACTIONCOUNT" val="1"/>
  <p:tag name="PPACTIONTYPE1" val="Data"/>
  <p:tag name="PPDATASOURCE1" val="0"/>
  <p:tag name="PPDATATABLE1" val="0"/>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17|SR:5|DL:0"/>
  <p:tag name="PPADDMETHOD1" val="AM:5|TM:0|TC:1|TR:1"/>
  <p:tag name="PPGRIDAREAS1" val="DH:3|DC:4|DA:5|PF:14|ST:1|FC:2|LC:37|OC:36|OR:10"/>
  <p:tag name="PPORIGINALTEXT" val="XXXXX"/>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lt;/d2p1:ColumnSelection&gt;&lt;d2p1:ConnectionName&gt;Item0&lt;/d2p1:ConnectionName&gt;&lt;d2p1:DataQueryType&gt;SelectMatrix&lt;/d2p1:DataQueryType&gt;&lt;d2p1:RowSelection&gt;/&lt;/d2p1:RowSelection&gt;&lt;d2p1:TableName&gt;XXXXX&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 name="PPOBJECTNAME" val="KAPEE_KT4 7 os + ka 10-4 7-1"/>
  <p:tag name="PPACTIONTYPE1" val="Data"/>
  <p:tag name="PPDATASOURCE1" val="0"/>
  <p:tag name="PPDATATABLE1" val="0"/>
  <p:tag name="PPFILTERSTRING1" val="TBR:0|TBC:0|NDFR:0|NDFC:0|NDTR:0|NDTC:0|QT:0|BNR:1|STB:1|DA:1|DSC:1|SST:1|SSV:0|SBV:1|OSC:1|OBR:0|RSV:1|RBV:0|PRF:0|PSF:0|IB:0|SLM:0|BS:F|RH:0|TC:1|DP:-1|NIP:0|NID:0|IP:0|SP:1|MN:0|PF:0|SS:::|RF:00000000000000000000000000|XPR:|XPC:|LDR:|LDC:|BAR:|STC:|SA:0,0,0,0|SI:|IER:String^ExcludeWithLabels^`Base weighted0NoSort|IEC:|SR:|SC:|SXT:|SXB:"/>
  <p:tag name="PPSELECTEDAREA1" val="SC:2-10,23-25|SR:6-12|DL:3"/>
  <p:tag name="PPADDMETHOD1" val="AM:5|TM:0|TC:1|TR:1"/>
  <p:tag name="PPGRIDAREAS1" val="DH:3|DC:4|DA:5|PF:14|ST:1|FC:2|LC:37|OC:36|OR:10"/>
  <p:tag name="PPACTIONTYPE2" val="Data"/>
  <p:tag name="PPDATASOURCE2" val="0"/>
  <p:tag name="PPDATATABLE2" val="0"/>
  <p:tag name="PPFILTERSTRING2" val="TBR:0|TBC:0|NDFR:0|NDFC:0|NDTR:0|NDTC:0|QT:0|BNR:1|STB:1|DA:1|DSC:1|SST:1|SSV:0|SBV:1|OSC:1|OBR:0|RSV:1|RBV:0|PRF:0|PSF:0|IB:0|SLM:0|BS:F|RH:0|TC:1|DP:-1|NIP:0|NID:0|IP:0|SP:1|MN:0|PF:0|SS:::|RF:00000000000000000000000000|XPR:|XPC:|LDR:|LDC:|BAR:|STC:|SA:0,0,0,0|SI:|IER:String^ExcludeWithLabels^`Base weighted0NoSort|IEC:|SR:|SC:|SXT:|SXB:"/>
  <p:tag name="PPSELECTEDAREA2" val="SC:22|SR:6-12|DL:2"/>
  <p:tag name="PPADDMETHOD2" val="AM:0|TM:0|TC:14|TR:1"/>
  <p:tag name="PPGRIDAREAS2" val="DH:3|DC:4|DA:5|PF:14|ST:1|FC:2|LC:37|OC:36|OR:10"/>
  <p:tag name="PPTRANSBANNER" val="|Kaikki, n=1055~Kaikki|Nainen, n=526~Nainen|Mies, n=524~Mies|Muu / en halua vastata, n=5~Muu / en halua vastata|15-24 vuotta, n=136~15-24 vuotta|25-34 vuotta, n=168~25-34 vuotta|35-49 vuotta, n=231~35-49 vuotta|50-64 vuotta, n=257~50-64 vuotta|65-84 vuotta, n=263~65-84 vuotta|Lapseton pari, n=357~Lapseton pari|Muu aikuistalous (vain yli 18-vuotiaita), n=65~Muu aikuistalous (vain yli 18-vuotiaita)|Talous, jossa lapsia, n=231~Talous, jossa lapsia|Yhden hengen talous, n=402~Yhden hengen talous|"/>
  <p:tag name="PPACTIONCOUNT" val="3"/>
  <p:tag name="PPACTIONTYPE3" val="Data"/>
  <p:tag name="PPDATASOURCE3" val="0"/>
  <p:tag name="PPDATATABLE3" val="0"/>
  <p:tag name="PPFILTERSTRING3" val="TBR:0|TBC:0|NDFR:0|NDFC:0|NDTR:0|NDTC:0|QT:0|BNR:1|STB:1|DA:1|DSC:1|SST:1|SSV:0|SBV:1|OSC:1|OBR:0|RSV:1|RBV:0|PRF:0|PSF:0|IB:0|SLM:0|BS:F|RH:0|TC:1|DP:-1|NIP:0|NID:0|IP:0|SP:1|MN:0|PF:0|SS:::|RF:00000000000000000000000000|XPR:|XPC:|LDR:|LDC:|BAR:|STC:|SA:0,0,0,0|SI:|IER:String^ExcludeWithLabels^`Base weighted0NoSort|IEC:|SR:|SC:|SXT:|SXB:"/>
  <p:tag name="PPSELECTEDAREA3" val="SC:2|SR:5|DL:0"/>
  <p:tag name="PPADDMETHOD3" val="AM:7|TM:0|TC:2|TR:1"/>
  <p:tag name="PPGRIDAREAS3" val="DH:3|DC:4|DA:5|PF:14|ST:1|FC:2|LC:37|OC:36|OR:10"/>
</p:tagLst>
</file>

<file path=ppt/tags/tag8.xml><?xml version="1.0" encoding="utf-8"?>
<p:tagLst xmlns:a="http://schemas.openxmlformats.org/drawingml/2006/main" xmlns:r="http://schemas.openxmlformats.org/officeDocument/2006/relationships" xmlns:p="http://schemas.openxmlformats.org/presentationml/2006/main">
  <p:tag name="PPOBJECTNAME" val="KAPEE_KT4 7 os + ka 10-4 7-1"/>
</p:tagLst>
</file>

<file path=ppt/tags/tag9.xml><?xml version="1.0" encoding="utf-8"?>
<p:tagLst xmlns:a="http://schemas.openxmlformats.org/drawingml/2006/main" xmlns:r="http://schemas.openxmlformats.org/officeDocument/2006/relationships" xmlns:p="http://schemas.openxmlformats.org/presentationml/2006/main">
  <p:tag name="PPPRESID" val="375070031"/>
</p:tagLst>
</file>

<file path=ppt/theme/theme1.xml><?xml version="1.0" encoding="utf-8"?>
<a:theme xmlns:a="http://schemas.openxmlformats.org/drawingml/2006/main" name="Office-teema">
  <a:themeElements>
    <a:clrScheme name="Mukautettu 39">
      <a:dk1>
        <a:sysClr val="windowText" lastClr="000000"/>
      </a:dk1>
      <a:lt1>
        <a:sysClr val="window" lastClr="FFFFFF"/>
      </a:lt1>
      <a:dk2>
        <a:srgbClr val="44546A"/>
      </a:dk2>
      <a:lt2>
        <a:srgbClr val="FFFFFF"/>
      </a:lt2>
      <a:accent1>
        <a:srgbClr val="000000"/>
      </a:accent1>
      <a:accent2>
        <a:srgbClr val="E60F28"/>
      </a:accent2>
      <a:accent3>
        <a:srgbClr val="A5A5A5"/>
      </a:accent3>
      <a:accent4>
        <a:srgbClr val="FFC000"/>
      </a:accent4>
      <a:accent5>
        <a:srgbClr val="4472C4"/>
      </a:accent5>
      <a:accent6>
        <a:srgbClr val="70AD47"/>
      </a:accent6>
      <a:hlink>
        <a:srgbClr val="E60F28"/>
      </a:hlink>
      <a:folHlink>
        <a:srgbClr val="E60F28"/>
      </a:folHlink>
    </a:clrScheme>
    <a:fontScheme name="Mukautettu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3383</Words>
  <Application>Microsoft Office PowerPoint</Application>
  <PresentationFormat>Laajakuva</PresentationFormat>
  <Paragraphs>287</Paragraphs>
  <Slides>25</Slides>
  <Notes>2</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25</vt:i4>
      </vt:variant>
    </vt:vector>
  </HeadingPairs>
  <TitlesOfParts>
    <vt:vector size="32" baseType="lpstr">
      <vt:lpstr>+mn-latin</vt:lpstr>
      <vt:lpstr>Arial</vt:lpstr>
      <vt:lpstr>Calibri</vt:lpstr>
      <vt:lpstr>Calibri Light</vt:lpstr>
      <vt:lpstr>Times New Roman</vt:lpstr>
      <vt:lpstr>Wingdings</vt:lpstr>
      <vt:lpstr>Office-teema</vt:lpstr>
      <vt:lpstr>Ensamhetsbarometern 2022</vt:lpstr>
      <vt:lpstr>Innehåll</vt:lpstr>
      <vt:lpstr>Hur gjordes undersökningen?</vt:lpstr>
      <vt:lpstr>Undersökningens genomförande</vt:lpstr>
      <vt:lpstr>Sammanfattning av resultaten</vt:lpstr>
      <vt:lpstr>Känslor av ensamhet, isolering och utanförskap</vt:lpstr>
      <vt:lpstr>Ensamhetskänslans styrka och varaktighet </vt:lpstr>
      <vt:lpstr>Bedömning av orsakerna till ensamhet samt att söka hjälp för ensamhet</vt:lpstr>
      <vt:lpstr>Hur allvarligt är problemet med ensamhet och vad kan man göra för att lindra den? </vt:lpstr>
      <vt:lpstr>Grafik över undersökningen</vt:lpstr>
      <vt:lpstr>Hur ofta känner du dig isolerad från andra människor? Upplever du det...</vt:lpstr>
      <vt:lpstr>Hur ofta känner du dig utanför? Upplever du det...</vt:lpstr>
      <vt:lpstr>Hur ofta upplever du ensamhet? Upplever du det...</vt:lpstr>
      <vt:lpstr>Hur stark är känslan av ensamhet? Upplever ensamhet ibland</vt:lpstr>
      <vt:lpstr>Hur länge håller känslan av ensamhet i sig? Upplever ensamhet ibland</vt:lpstr>
      <vt:lpstr>Hur länge har du känt dig ensam? Upplever ensamhet ibland</vt:lpstr>
      <vt:lpstr>Vad tror du att din ensamhet beror på? Upplever ensamhet ibland</vt:lpstr>
      <vt:lpstr>Om du har sökt hjälp för din ensamhet, var har du gjort det? Upplever ensamhet ibland</vt:lpstr>
      <vt:lpstr>Hur allvarligt anser du att problemet med ensamhet är?</vt:lpstr>
      <vt:lpstr>PowerPoint-esitys</vt:lpstr>
      <vt:lpstr>Bilagor</vt:lpstr>
      <vt:lpstr>Kvalitetssäkring vid Taloustutkimus </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2022-02-09T08:09:54Z</dcterms:created>
  <dcterms:modified xsi:type="dcterms:W3CDTF">2022-02-09T08:09:58Z</dcterms:modified>
</cp:coreProperties>
</file>